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  <p:sldMasterId id="2147483731" r:id="rId5"/>
    <p:sldMasterId id="2147483741" r:id="rId6"/>
    <p:sldMasterId id="2147483744" r:id="rId7"/>
    <p:sldMasterId id="2147483786" r:id="rId8"/>
  </p:sldMasterIdLst>
  <p:notesMasterIdLst>
    <p:notesMasterId r:id="rId20"/>
  </p:notesMasterIdLst>
  <p:handoutMasterIdLst>
    <p:handoutMasterId r:id="rId21"/>
  </p:handoutMasterIdLst>
  <p:sldIdLst>
    <p:sldId id="257" r:id="rId9"/>
    <p:sldId id="305" r:id="rId10"/>
    <p:sldId id="306" r:id="rId11"/>
    <p:sldId id="307" r:id="rId12"/>
    <p:sldId id="280" r:id="rId13"/>
    <p:sldId id="308" r:id="rId14"/>
    <p:sldId id="309" r:id="rId15"/>
    <p:sldId id="312" r:id="rId16"/>
    <p:sldId id="304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107842-6964-42DE-9929-5A0FD1D2D982}">
          <p14:sldIdLst>
            <p14:sldId id="257"/>
            <p14:sldId id="305"/>
            <p14:sldId id="306"/>
            <p14:sldId id="307"/>
            <p14:sldId id="280"/>
            <p14:sldId id="308"/>
            <p14:sldId id="309"/>
            <p14:sldId id="312"/>
            <p14:sldId id="304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4" pos="1752" userDrawn="1">
          <p15:clr>
            <a:srgbClr val="A4A3A4"/>
          </p15:clr>
        </p15:guide>
        <p15:guide id="5" orient="horz" pos="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EE4837-1E49-7A2D-45B1-6C2201E6A48D}" name="Philippe-Emmanuel Douziech" initials="PD" userId="S::p.douziech@castsoftware.com::18215f14-4a85-40c2-9afc-5f6cad58e00f" providerId="AD"/>
  <p188:author id="{40BB8F55-B4F6-6B87-65F2-44BEA9C083B4}" name="Greg Rivera" initials="GR" userId="df61e3fc91a76621" providerId="Windows Live"/>
  <p188:author id="{7A8D37C8-27DF-F1E3-88EF-E955345B5F43}" name="Greg Rivera" initials="GR" userId="S::g.rivera@castsoftware.com::800ce2cc-325b-4998-8439-6f8c670110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hite" initials="CW" lastIdx="1" clrIdx="0">
    <p:extLst>
      <p:ext uri="{19B8F6BF-5375-455C-9EA6-DF929625EA0E}">
        <p15:presenceInfo xmlns:p15="http://schemas.microsoft.com/office/powerpoint/2012/main" userId="S-1-5-21-3112636108-2876621017-510870851-23229" providerId="AD"/>
      </p:ext>
    </p:extLst>
  </p:cmAuthor>
  <p:cmAuthor id="2" name="Greg Rivera" initials="GR" lastIdx="11" clrIdx="1">
    <p:extLst>
      <p:ext uri="{19B8F6BF-5375-455C-9EA6-DF929625EA0E}">
        <p15:presenceInfo xmlns:p15="http://schemas.microsoft.com/office/powerpoint/2012/main" userId="df61e3fc91a766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CA011"/>
    <a:srgbClr val="00988D"/>
    <a:srgbClr val="293C47"/>
    <a:srgbClr val="F6F7FB"/>
    <a:srgbClr val="FFFFFF"/>
    <a:srgbClr val="CF7600"/>
    <a:srgbClr val="37AEA6"/>
    <a:srgbClr val="CDE8FF"/>
    <a:srgbClr val="026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D856E-D084-4897-ADF6-98BA7375B4B7}" v="2" dt="2024-01-23T18:37:31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1752"/>
        <p:guide orient="horz" pos="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Rivera" userId="df61e3fc91a76621" providerId="LiveId" clId="{AF6CA1B0-F525-4A58-A024-DDF8AE09BDE9}"/>
    <pc:docChg chg="custSel modSld">
      <pc:chgData name="Greg Rivera" userId="df61e3fc91a76621" providerId="LiveId" clId="{AF6CA1B0-F525-4A58-A024-DDF8AE09BDE9}" dt="2024-01-18T15:46:48.793" v="63"/>
      <pc:docMkLst>
        <pc:docMk/>
      </pc:docMkLst>
      <pc:sldChg chg="modSp mod">
        <pc:chgData name="Greg Rivera" userId="df61e3fc91a76621" providerId="LiveId" clId="{AF6CA1B0-F525-4A58-A024-DDF8AE09BDE9}" dt="2024-01-18T15:45:37.961" v="56" actId="20577"/>
        <pc:sldMkLst>
          <pc:docMk/>
          <pc:sldMk cId="107985178" sldId="304"/>
        </pc:sldMkLst>
        <pc:spChg chg="mod">
          <ac:chgData name="Greg Rivera" userId="df61e3fc91a76621" providerId="LiveId" clId="{AF6CA1B0-F525-4A58-A024-DDF8AE09BDE9}" dt="2024-01-18T15:45:37.961" v="56" actId="20577"/>
          <ac:spMkLst>
            <pc:docMk/>
            <pc:sldMk cId="107985178" sldId="304"/>
            <ac:spMk id="3" creationId="{D5520CDE-E22F-C11B-69FC-D5F0C71FC7F0}"/>
          </ac:spMkLst>
        </pc:spChg>
      </pc:sldChg>
      <pc:sldChg chg="modSp mod">
        <pc:chgData name="Greg Rivera" userId="df61e3fc91a76621" providerId="LiveId" clId="{AF6CA1B0-F525-4A58-A024-DDF8AE09BDE9}" dt="2024-01-18T15:41:55.067" v="45" actId="20577"/>
        <pc:sldMkLst>
          <pc:docMk/>
          <pc:sldMk cId="112953626" sldId="306"/>
        </pc:sldMkLst>
        <pc:spChg chg="mod">
          <ac:chgData name="Greg Rivera" userId="df61e3fc91a76621" providerId="LiveId" clId="{AF6CA1B0-F525-4A58-A024-DDF8AE09BDE9}" dt="2024-01-18T15:41:55.067" v="45" actId="20577"/>
          <ac:spMkLst>
            <pc:docMk/>
            <pc:sldMk cId="112953626" sldId="306"/>
            <ac:spMk id="3" creationId="{903BA364-935F-B849-A0AB-2ACCDF94625B}"/>
          </ac:spMkLst>
        </pc:spChg>
      </pc:sldChg>
      <pc:sldChg chg="delCm">
        <pc:chgData name="Greg Rivera" userId="df61e3fc91a76621" providerId="LiveId" clId="{AF6CA1B0-F525-4A58-A024-DDF8AE09BDE9}" dt="2024-01-18T15:46:48.793" v="63"/>
        <pc:sldMkLst>
          <pc:docMk/>
          <pc:sldMk cId="1296741650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eg Rivera" userId="df61e3fc91a76621" providerId="LiveId" clId="{AF6CA1B0-F525-4A58-A024-DDF8AE09BDE9}" dt="2024-01-18T15:46:48.793" v="63"/>
              <pc2:cmMkLst xmlns:pc2="http://schemas.microsoft.com/office/powerpoint/2019/9/main/command">
                <pc:docMk/>
                <pc:sldMk cId="1296741650" sldId="309"/>
                <pc2:cmMk id="{AADEDDD9-5ADA-4D19-A7EF-788DE67D9685}"/>
              </pc2:cmMkLst>
            </pc226:cmChg>
          </p:ext>
        </pc:extLst>
      </pc:sldChg>
      <pc:sldChg chg="modSp mod">
        <pc:chgData name="Greg Rivera" userId="df61e3fc91a76621" providerId="LiveId" clId="{AF6CA1B0-F525-4A58-A024-DDF8AE09BDE9}" dt="2024-01-18T15:45:59.154" v="62" actId="20577"/>
        <pc:sldMkLst>
          <pc:docMk/>
          <pc:sldMk cId="2090786015" sldId="310"/>
        </pc:sldMkLst>
        <pc:spChg chg="mod">
          <ac:chgData name="Greg Rivera" userId="df61e3fc91a76621" providerId="LiveId" clId="{AF6CA1B0-F525-4A58-A024-DDF8AE09BDE9}" dt="2024-01-18T15:45:59.154" v="62" actId="20577"/>
          <ac:spMkLst>
            <pc:docMk/>
            <pc:sldMk cId="2090786015" sldId="310"/>
            <ac:spMk id="3" creationId="{CE97F881-C3C0-D185-B99A-21DE0AC292B3}"/>
          </ac:spMkLst>
        </pc:spChg>
      </pc:sldChg>
    </pc:docChg>
  </pc:docChgLst>
  <pc:docChgLst>
    <pc:chgData name="Greg Rivera" userId="df61e3fc91a76621" providerId="LiveId" clId="{3C6D856E-D084-4897-ADF6-98BA7375B4B7}"/>
    <pc:docChg chg="undo custSel addSld modSld modSection">
      <pc:chgData name="Greg Rivera" userId="df61e3fc91a76621" providerId="LiveId" clId="{3C6D856E-D084-4897-ADF6-98BA7375B4B7}" dt="2024-01-23T21:50:07.262" v="551" actId="207"/>
      <pc:docMkLst>
        <pc:docMk/>
      </pc:docMkLst>
      <pc:sldChg chg="addSp modSp new mod">
        <pc:chgData name="Greg Rivera" userId="df61e3fc91a76621" providerId="LiveId" clId="{3C6D856E-D084-4897-ADF6-98BA7375B4B7}" dt="2024-01-23T21:50:07.262" v="551" actId="207"/>
        <pc:sldMkLst>
          <pc:docMk/>
          <pc:sldMk cId="632102265" sldId="312"/>
        </pc:sldMkLst>
        <pc:spChg chg="mod">
          <ac:chgData name="Greg Rivera" userId="df61e3fc91a76621" providerId="LiveId" clId="{3C6D856E-D084-4897-ADF6-98BA7375B4B7}" dt="2024-01-23T18:39:46.052" v="474" actId="20577"/>
          <ac:spMkLst>
            <pc:docMk/>
            <pc:sldMk cId="632102265" sldId="312"/>
            <ac:spMk id="2" creationId="{1DF387E8-D57A-2707-D8ED-FFABF5766D96}"/>
          </ac:spMkLst>
        </pc:spChg>
        <pc:spChg chg="mod">
          <ac:chgData name="Greg Rivera" userId="df61e3fc91a76621" providerId="LiveId" clId="{3C6D856E-D084-4897-ADF6-98BA7375B4B7}" dt="2024-01-23T21:49:47.195" v="549" actId="20577"/>
          <ac:spMkLst>
            <pc:docMk/>
            <pc:sldMk cId="632102265" sldId="312"/>
            <ac:spMk id="3" creationId="{428B9B63-2A74-A9C4-041B-E9439D798535}"/>
          </ac:spMkLst>
        </pc:spChg>
        <pc:spChg chg="add mod">
          <ac:chgData name="Greg Rivera" userId="df61e3fc91a76621" providerId="LiveId" clId="{3C6D856E-D084-4897-ADF6-98BA7375B4B7}" dt="2024-01-23T18:40:22.986" v="476" actId="1076"/>
          <ac:spMkLst>
            <pc:docMk/>
            <pc:sldMk cId="632102265" sldId="312"/>
            <ac:spMk id="4" creationId="{DE761B60-423F-A8AA-8492-92B08A0A5ED6}"/>
          </ac:spMkLst>
        </pc:spChg>
        <pc:spChg chg="add mod">
          <ac:chgData name="Greg Rivera" userId="df61e3fc91a76621" providerId="LiveId" clId="{3C6D856E-D084-4897-ADF6-98BA7375B4B7}" dt="2024-01-23T21:50:03.951" v="550" actId="207"/>
          <ac:spMkLst>
            <pc:docMk/>
            <pc:sldMk cId="632102265" sldId="312"/>
            <ac:spMk id="6" creationId="{4990261E-EBE5-F6A5-00B0-D20E9F3E7F65}"/>
          </ac:spMkLst>
        </pc:spChg>
        <pc:spChg chg="add mod">
          <ac:chgData name="Greg Rivera" userId="df61e3fc91a76621" providerId="LiveId" clId="{3C6D856E-D084-4897-ADF6-98BA7375B4B7}" dt="2024-01-23T18:40:30.071" v="478" actId="1076"/>
          <ac:spMkLst>
            <pc:docMk/>
            <pc:sldMk cId="632102265" sldId="312"/>
            <ac:spMk id="7" creationId="{6CBE3D45-9DF0-E1D7-F78F-21AE83FD89AD}"/>
          </ac:spMkLst>
        </pc:spChg>
        <pc:spChg chg="add mod">
          <ac:chgData name="Greg Rivera" userId="df61e3fc91a76621" providerId="LiveId" clId="{3C6D856E-D084-4897-ADF6-98BA7375B4B7}" dt="2024-01-23T21:50:07.262" v="551" actId="207"/>
          <ac:spMkLst>
            <pc:docMk/>
            <pc:sldMk cId="632102265" sldId="312"/>
            <ac:spMk id="8" creationId="{5EC0C9B4-6224-FC91-CF00-AB9F6C5DB0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3F0280-73A8-4D0E-AE4A-F7BA00132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chivo" panose="020B0503020202020B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19D10-BACB-4DC6-8266-08198C55FD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2845F-21F6-4531-A304-559DC661811C}" type="datetimeFigureOut">
              <a:rPr lang="en-US" smtClean="0">
                <a:latin typeface="Archivo" panose="020B0503020202020B04" pitchFamily="34" charset="0"/>
              </a:rPr>
              <a:t>1/23/2024</a:t>
            </a:fld>
            <a:endParaRPr lang="en-US">
              <a:latin typeface="Archivo" panose="020B0503020202020B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82E07-4672-464B-8D21-624F65F274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chivo" panose="020B0503020202020B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60D3B-3403-4DFF-B5D5-3E848A81D8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23D1D-50ED-42A0-B153-5A24BEF249FF}" type="slidenum">
              <a:rPr lang="en-US" smtClean="0">
                <a:latin typeface="Archivo" panose="020B0503020202020B04" pitchFamily="34" charset="0"/>
              </a:rPr>
              <a:t>‹#›</a:t>
            </a:fld>
            <a:endParaRPr lang="en-US">
              <a:latin typeface="Archivo" panose="020B0503020202020B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4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chivo" panose="020B0503020202020B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chivo" panose="020B0503020202020B04" pitchFamily="34" charset="0"/>
              </a:defRPr>
            </a:lvl1pPr>
          </a:lstStyle>
          <a:p>
            <a:fld id="{BE7CF963-E58D-FC4D-BA9E-60A980752DC6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chivo" panose="020B0503020202020B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chivo" panose="020B0503020202020B04" pitchFamily="34" charset="0"/>
              </a:defRPr>
            </a:lvl1pPr>
          </a:lstStyle>
          <a:p>
            <a:fld id="{033DE286-B060-1443-B64D-5D3E5B39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chivo" panose="020B0503020202020B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chivo" panose="020B0503020202020B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chivo" panose="020B0503020202020B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chivo" panose="020B0503020202020B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chivo" panose="020B0503020202020B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stsoftware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castsoftware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stsoftware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castsoftware.com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stsoftware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castsoftware.com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stsoftware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castsoftware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stsoftware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castsoftware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stsoftware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castsoftware.com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46250"/>
            <a:ext cx="10871200" cy="4660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97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799"/>
            <a:ext cx="12192000" cy="54102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1447801"/>
            <a:ext cx="6578602" cy="5410199"/>
          </a:xfrm>
          <a:prstGeom prst="rect">
            <a:avLst/>
          </a:prstGeom>
          <a:solidFill>
            <a:schemeClr val="tx1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609599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0700" y="1879600"/>
            <a:ext cx="5641975" cy="46609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381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pic>
        <p:nvPicPr>
          <p:cNvPr id="7" name="Picture 2" descr="CH_Symbol_Greyscaled_H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549" y="342900"/>
            <a:ext cx="692690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AST_white_1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943" y="305126"/>
            <a:ext cx="1828800" cy="216242"/>
          </a:xfrm>
          <a:prstGeom prst="rect">
            <a:avLst/>
          </a:prstGeom>
        </p:spPr>
      </p:pic>
      <p:pic>
        <p:nvPicPr>
          <p:cNvPr id="9" name="Picture 3" descr="CH_Logo_Tagline_KO_HR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17" y="196679"/>
            <a:ext cx="2133600" cy="43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17" y="2314116"/>
            <a:ext cx="8876633" cy="130232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rgbClr val="FFC60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0317" y="4781550"/>
            <a:ext cx="9041734" cy="1625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46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0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46250"/>
            <a:ext cx="10871200" cy="4660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chivo" panose="020B0503020202020B04" pitchFamily="34" charset="0"/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chivo" panose="020B0503020202020B04" pitchFamily="34" charset="0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chivo" panose="020B0503020202020B04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chivo" panose="020B0503020202020B04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chivo" panose="020B0503020202020B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77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46250"/>
            <a:ext cx="10871200" cy="4660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42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601"/>
            <a:ext cx="12192000" cy="13023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10972800" cy="1302325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207491"/>
            <a:ext cx="10871200" cy="391867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73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31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799"/>
            <a:ext cx="12192000" cy="54102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1447801"/>
            <a:ext cx="6578602" cy="5410199"/>
          </a:xfrm>
          <a:prstGeom prst="rect">
            <a:avLst/>
          </a:prstGeom>
          <a:solidFill>
            <a:schemeClr val="tx1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609599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0700" y="1879600"/>
            <a:ext cx="5641975" cy="46609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2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381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pic>
        <p:nvPicPr>
          <p:cNvPr id="7" name="Picture 2" descr="CH_Symbol_Greyscaled_H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549" y="342900"/>
            <a:ext cx="692690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AST_white_1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943" y="305126"/>
            <a:ext cx="1828800" cy="216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17" y="2314116"/>
            <a:ext cx="8876633" cy="130232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rgbClr val="FFC60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0317" y="4781550"/>
            <a:ext cx="9041734" cy="1625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C376DAA4-F56C-4444-8ED2-40A7E59BF1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0" y="92075"/>
            <a:ext cx="21253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601"/>
            <a:ext cx="12192000" cy="13023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10972800" cy="1302325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207491"/>
            <a:ext cx="10871200" cy="391867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8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DF5D1C0-0995-FB5F-EC96-E30A51972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g object 16">
            <a:extLst>
              <a:ext uri="{FF2B5EF4-FFF2-40B4-BE49-F238E27FC236}">
                <a16:creationId xmlns:a16="http://schemas.microsoft.com/office/drawing/2014/main" id="{3E884DFB-411F-EDEF-7ED8-04854818F20A}"/>
              </a:ext>
            </a:extLst>
          </p:cNvPr>
          <p:cNvSpPr/>
          <p:nvPr/>
        </p:nvSpPr>
        <p:spPr>
          <a:xfrm>
            <a:off x="0" y="-2"/>
            <a:ext cx="12191999" cy="6858002"/>
          </a:xfrm>
          <a:custGeom>
            <a:avLst/>
            <a:gdLst/>
            <a:ahLst/>
            <a:cxnLst/>
            <a:rect l="l" t="t" r="r" b="b"/>
            <a:pathLst>
              <a:path w="18957925" h="11308715">
                <a:moveTo>
                  <a:pt x="0" y="11308556"/>
                </a:moveTo>
                <a:lnTo>
                  <a:pt x="18957537" y="11308556"/>
                </a:lnTo>
                <a:lnTo>
                  <a:pt x="1895753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F4A">
              <a:alpha val="72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FC152-E170-EC49-D4A5-A5FA044E7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27" y="4255975"/>
            <a:ext cx="10726220" cy="128179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Gotha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4F62E-87FE-EB3E-05B8-83B3FD228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627" y="5854169"/>
            <a:ext cx="10726220" cy="72338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otha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and date</a:t>
            </a:r>
          </a:p>
        </p:txBody>
      </p:sp>
      <p:pic>
        <p:nvPicPr>
          <p:cNvPr id="16" name="Picture 15" descr="CAST logo">
            <a:extLst>
              <a:ext uri="{FF2B5EF4-FFF2-40B4-BE49-F238E27FC236}">
                <a16:creationId xmlns:a16="http://schemas.microsoft.com/office/drawing/2014/main" id="{104DF825-31D7-E916-621B-FEC9CDD46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7" y="645166"/>
            <a:ext cx="2732926" cy="5356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62C984-2B6A-D57B-36B0-E5206A9EF91D}"/>
              </a:ext>
            </a:extLst>
          </p:cNvPr>
          <p:cNvSpPr/>
          <p:nvPr/>
        </p:nvSpPr>
        <p:spPr>
          <a:xfrm>
            <a:off x="11537878" y="0"/>
            <a:ext cx="314828" cy="6858000"/>
          </a:xfrm>
          <a:prstGeom prst="rect">
            <a:avLst/>
          </a:prstGeom>
          <a:solidFill>
            <a:srgbClr val="38B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517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3E884DFB-411F-EDEF-7ED8-04854818F20A}"/>
              </a:ext>
            </a:extLst>
          </p:cNvPr>
          <p:cNvSpPr/>
          <p:nvPr/>
        </p:nvSpPr>
        <p:spPr>
          <a:xfrm>
            <a:off x="0" y="0"/>
            <a:ext cx="12191999" cy="6858002"/>
          </a:xfrm>
          <a:custGeom>
            <a:avLst/>
            <a:gdLst/>
            <a:ahLst/>
            <a:cxnLst/>
            <a:rect l="l" t="t" r="r" b="b"/>
            <a:pathLst>
              <a:path w="18957925" h="11308715">
                <a:moveTo>
                  <a:pt x="0" y="11308556"/>
                </a:moveTo>
                <a:lnTo>
                  <a:pt x="18957537" y="11308556"/>
                </a:lnTo>
                <a:lnTo>
                  <a:pt x="1895753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F4A"/>
          </a:solidFill>
          <a:ln>
            <a:noFill/>
          </a:ln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FC152-E170-EC49-D4A5-A5FA044E7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27" y="4255975"/>
            <a:ext cx="10726220" cy="128179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Gotha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4F62E-87FE-EB3E-05B8-83B3FD228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627" y="5854169"/>
            <a:ext cx="10726220" cy="72338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otha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and date</a:t>
            </a:r>
          </a:p>
        </p:txBody>
      </p:sp>
      <p:pic>
        <p:nvPicPr>
          <p:cNvPr id="16" name="Picture 15" descr="CAST logo">
            <a:extLst>
              <a:ext uri="{FF2B5EF4-FFF2-40B4-BE49-F238E27FC236}">
                <a16:creationId xmlns:a16="http://schemas.microsoft.com/office/drawing/2014/main" id="{104DF825-31D7-E916-621B-FEC9CDD46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7" y="645166"/>
            <a:ext cx="2732926" cy="5356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62C984-2B6A-D57B-36B0-E5206A9EF91D}"/>
              </a:ext>
            </a:extLst>
          </p:cNvPr>
          <p:cNvSpPr/>
          <p:nvPr/>
        </p:nvSpPr>
        <p:spPr>
          <a:xfrm>
            <a:off x="11537878" y="0"/>
            <a:ext cx="314828" cy="6858000"/>
          </a:xfrm>
          <a:prstGeom prst="rect">
            <a:avLst/>
          </a:prstGeom>
          <a:solidFill>
            <a:srgbClr val="38B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900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dots&#10;&#10;Description automatically generated with low confidence">
            <a:extLst>
              <a:ext uri="{FF2B5EF4-FFF2-40B4-BE49-F238E27FC236}">
                <a16:creationId xmlns:a16="http://schemas.microsoft.com/office/drawing/2014/main" id="{523769CE-BDB6-C0D2-574A-32F560CB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"/>
          <a:stretch/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FC152-E170-EC49-D4A5-A5FA044E7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27" y="4255975"/>
            <a:ext cx="10726220" cy="128179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Gotha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4F62E-87FE-EB3E-05B8-83B3FD228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627" y="5854169"/>
            <a:ext cx="10726220" cy="72338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otha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and date</a:t>
            </a:r>
          </a:p>
        </p:txBody>
      </p:sp>
      <p:pic>
        <p:nvPicPr>
          <p:cNvPr id="16" name="Picture 15" descr="CAST logo">
            <a:extLst>
              <a:ext uri="{FF2B5EF4-FFF2-40B4-BE49-F238E27FC236}">
                <a16:creationId xmlns:a16="http://schemas.microsoft.com/office/drawing/2014/main" id="{104DF825-31D7-E916-621B-FEC9CDD46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7" y="645166"/>
            <a:ext cx="2732926" cy="5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4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DC35DB6F-03D8-84C8-5DC9-881FB3754ACD}"/>
              </a:ext>
            </a:extLst>
          </p:cNvPr>
          <p:cNvSpPr/>
          <p:nvPr/>
        </p:nvSpPr>
        <p:spPr>
          <a:xfrm>
            <a:off x="-1" y="6231072"/>
            <a:ext cx="12191999" cy="635482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D2F05-9F09-2878-DE34-38CB5AA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66061"/>
            <a:ext cx="11527605" cy="946291"/>
          </a:xfrm>
        </p:spPr>
        <p:txBody>
          <a:bodyPr/>
          <a:lstStyle>
            <a:lvl1pPr>
              <a:defRPr>
                <a:solidFill>
                  <a:srgbClr val="002F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AF14-C7A2-43A5-8DDC-FFE7CF3E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1458931"/>
            <a:ext cx="10746769" cy="4666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E037-BC2D-FA4A-9A02-0B19EB17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62A3-2776-C5DF-7EEA-240DD12C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4631B-7D97-649F-B37B-3CA68380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88E19AA5-3542-47EF-8D98-8C67B873D689}"/>
              </a:ext>
            </a:extLst>
          </p:cNvPr>
          <p:cNvSpPr/>
          <p:nvPr/>
        </p:nvSpPr>
        <p:spPr>
          <a:xfrm>
            <a:off x="0" y="266061"/>
            <a:ext cx="164387" cy="966839"/>
          </a:xfrm>
          <a:custGeom>
            <a:avLst/>
            <a:gdLst/>
            <a:ahLst/>
            <a:cxnLst/>
            <a:rect l="l" t="t" r="r" b="b"/>
            <a:pathLst>
              <a:path w="272415" h="1577339">
                <a:moveTo>
                  <a:pt x="272243" y="0"/>
                </a:moveTo>
                <a:lnTo>
                  <a:pt x="0" y="0"/>
                </a:lnTo>
                <a:lnTo>
                  <a:pt x="0" y="1577260"/>
                </a:lnTo>
                <a:lnTo>
                  <a:pt x="272243" y="1577260"/>
                </a:lnTo>
                <a:lnTo>
                  <a:pt x="272243" y="0"/>
                </a:lnTo>
                <a:close/>
              </a:path>
            </a:pathLst>
          </a:custGeom>
          <a:solidFill>
            <a:srgbClr val="38BAF4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CAST logo">
            <a:hlinkClick r:id="rId2"/>
            <a:extLst>
              <a:ext uri="{FF2B5EF4-FFF2-40B4-BE49-F238E27FC236}">
                <a16:creationId xmlns:a16="http://schemas.microsoft.com/office/drawing/2014/main" id="{B570D8B0-4EE1-D4D5-B301-136F86F4F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6399780"/>
            <a:ext cx="1520575" cy="298032"/>
          </a:xfrm>
          <a:prstGeom prst="rect">
            <a:avLst/>
          </a:prstGeom>
        </p:spPr>
      </p:pic>
      <p:sp>
        <p:nvSpPr>
          <p:cNvPr id="18" name="object 36">
            <a:hlinkClick r:id="rId2"/>
            <a:extLst>
              <a:ext uri="{FF2B5EF4-FFF2-40B4-BE49-F238E27FC236}">
                <a16:creationId xmlns:a16="http://schemas.microsoft.com/office/drawing/2014/main" id="{A7841EB0-D807-A8C1-0C79-D8194C348BEF}"/>
              </a:ext>
            </a:extLst>
          </p:cNvPr>
          <p:cNvSpPr txBox="1">
            <a:spLocks/>
          </p:cNvSpPr>
          <p:nvPr/>
        </p:nvSpPr>
        <p:spPr>
          <a:xfrm>
            <a:off x="10716021" y="6367648"/>
            <a:ext cx="1217488" cy="3199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kern="0"/>
            </a:defPPr>
            <a:lvl1pPr>
              <a:defRPr sz="1350" b="1" i="0">
                <a:solidFill>
                  <a:srgbClr val="4CADE5"/>
                </a:solidFill>
                <a:latin typeface="Archivo"/>
                <a:cs typeface="Archivo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1000" spc="-10">
                <a:solidFill>
                  <a:srgbClr val="38BAF4"/>
                </a:solidFill>
              </a:rPr>
              <a:t>cast</a:t>
            </a:r>
            <a:r>
              <a:rPr lang="en-US" sz="350" spc="-10">
                <a:solidFill>
                  <a:srgbClr val="38BAF4"/>
                </a:solidFill>
              </a:rPr>
              <a:t> </a:t>
            </a:r>
            <a:r>
              <a:rPr lang="en-US" sz="1000" spc="-10">
                <a:solidFill>
                  <a:srgbClr val="38BAF4"/>
                </a:solidFill>
              </a:rPr>
              <a:t>software.com</a:t>
            </a:r>
          </a:p>
        </p:txBody>
      </p:sp>
      <p:sp>
        <p:nvSpPr>
          <p:cNvPr id="19" name="object 10">
            <a:hlinkClick r:id="rId2"/>
            <a:extLst>
              <a:ext uri="{FF2B5EF4-FFF2-40B4-BE49-F238E27FC236}">
                <a16:creationId xmlns:a16="http://schemas.microsoft.com/office/drawing/2014/main" id="{F41E16BE-414E-5106-1256-981FACE9C6C5}"/>
              </a:ext>
            </a:extLst>
          </p:cNvPr>
          <p:cNvSpPr/>
          <p:nvPr/>
        </p:nvSpPr>
        <p:spPr>
          <a:xfrm>
            <a:off x="10429712" y="6373998"/>
            <a:ext cx="1529430" cy="319990"/>
          </a:xfrm>
          <a:custGeom>
            <a:avLst/>
            <a:gdLst/>
            <a:ahLst/>
            <a:cxnLst/>
            <a:rect l="l" t="t" r="r" b="b"/>
            <a:pathLst>
              <a:path w="2052319" h="502920">
                <a:moveTo>
                  <a:pt x="87955" y="0"/>
                </a:moveTo>
                <a:lnTo>
                  <a:pt x="53720" y="6912"/>
                </a:lnTo>
                <a:lnTo>
                  <a:pt x="25762" y="25762"/>
                </a:lnTo>
                <a:lnTo>
                  <a:pt x="6912" y="53720"/>
                </a:lnTo>
                <a:lnTo>
                  <a:pt x="0" y="87955"/>
                </a:lnTo>
                <a:lnTo>
                  <a:pt x="0" y="414940"/>
                </a:lnTo>
                <a:lnTo>
                  <a:pt x="6912" y="449180"/>
                </a:lnTo>
                <a:lnTo>
                  <a:pt x="25762" y="477137"/>
                </a:lnTo>
                <a:lnTo>
                  <a:pt x="53720" y="495984"/>
                </a:lnTo>
                <a:lnTo>
                  <a:pt x="87955" y="502895"/>
                </a:lnTo>
                <a:lnTo>
                  <a:pt x="1964338" y="502895"/>
                </a:lnTo>
                <a:lnTo>
                  <a:pt x="1998573" y="495984"/>
                </a:lnTo>
                <a:lnTo>
                  <a:pt x="2026531" y="477137"/>
                </a:lnTo>
                <a:lnTo>
                  <a:pt x="2045381" y="449180"/>
                </a:lnTo>
                <a:lnTo>
                  <a:pt x="2052293" y="414940"/>
                </a:lnTo>
                <a:lnTo>
                  <a:pt x="2052293" y="87955"/>
                </a:lnTo>
                <a:lnTo>
                  <a:pt x="2045381" y="53720"/>
                </a:lnTo>
                <a:lnTo>
                  <a:pt x="2026531" y="25762"/>
                </a:lnTo>
                <a:lnTo>
                  <a:pt x="1998573" y="6912"/>
                </a:lnTo>
                <a:lnTo>
                  <a:pt x="1964338" y="0"/>
                </a:lnTo>
                <a:lnTo>
                  <a:pt x="87955" y="0"/>
                </a:lnTo>
                <a:close/>
              </a:path>
            </a:pathLst>
          </a:custGeom>
          <a:ln w="14659">
            <a:solidFill>
              <a:srgbClr val="38B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>
            <a:hlinkClick r:id="rId4"/>
            <a:extLst>
              <a:ext uri="{FF2B5EF4-FFF2-40B4-BE49-F238E27FC236}">
                <a16:creationId xmlns:a16="http://schemas.microsoft.com/office/drawing/2014/main" id="{BA083C0B-5574-C507-B588-3A507D4D2D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7452" y="6444547"/>
            <a:ext cx="171557" cy="1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BFC8AE66-2BE6-A182-96C2-F40CECC78D0A}"/>
              </a:ext>
            </a:extLst>
          </p:cNvPr>
          <p:cNvSpPr/>
          <p:nvPr/>
        </p:nvSpPr>
        <p:spPr>
          <a:xfrm>
            <a:off x="0" y="0"/>
            <a:ext cx="12191998" cy="6866553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467"/>
                </a:lnTo>
                <a:lnTo>
                  <a:pt x="20104099" y="102614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AECF1">
              <a:alpha val="5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D2F05-9F09-2878-DE34-38CB5AA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66061"/>
            <a:ext cx="11527605" cy="946291"/>
          </a:xfrm>
        </p:spPr>
        <p:txBody>
          <a:bodyPr/>
          <a:lstStyle>
            <a:lvl1pPr>
              <a:defRPr>
                <a:solidFill>
                  <a:srgbClr val="002F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AF14-C7A2-43A5-8DDC-FFE7CF3E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1458931"/>
            <a:ext cx="10746769" cy="4666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88E19AA5-3542-47EF-8D98-8C67B873D689}"/>
              </a:ext>
            </a:extLst>
          </p:cNvPr>
          <p:cNvSpPr/>
          <p:nvPr/>
        </p:nvSpPr>
        <p:spPr>
          <a:xfrm>
            <a:off x="0" y="266061"/>
            <a:ext cx="164387" cy="966839"/>
          </a:xfrm>
          <a:custGeom>
            <a:avLst/>
            <a:gdLst/>
            <a:ahLst/>
            <a:cxnLst/>
            <a:rect l="l" t="t" r="r" b="b"/>
            <a:pathLst>
              <a:path w="272415" h="1577339">
                <a:moveTo>
                  <a:pt x="272243" y="0"/>
                </a:moveTo>
                <a:lnTo>
                  <a:pt x="0" y="0"/>
                </a:lnTo>
                <a:lnTo>
                  <a:pt x="0" y="1577260"/>
                </a:lnTo>
                <a:lnTo>
                  <a:pt x="272243" y="1577260"/>
                </a:lnTo>
                <a:lnTo>
                  <a:pt x="272243" y="0"/>
                </a:lnTo>
                <a:close/>
              </a:path>
            </a:pathLst>
          </a:custGeom>
          <a:solidFill>
            <a:srgbClr val="38BAF4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8D9EBA3-0864-EC56-655B-9707B30FB454}"/>
              </a:ext>
            </a:extLst>
          </p:cNvPr>
          <p:cNvSpPr/>
          <p:nvPr/>
        </p:nvSpPr>
        <p:spPr>
          <a:xfrm>
            <a:off x="-1" y="6231072"/>
            <a:ext cx="12191999" cy="635482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F305B0-C928-06D7-206D-51705DCE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91" y="6356350"/>
            <a:ext cx="2862209" cy="365125"/>
          </a:xfrm>
        </p:spPr>
        <p:txBody>
          <a:bodyPr/>
          <a:lstStyle>
            <a:lvl1pPr algn="ctr">
              <a:defRPr/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6FDDCF-07C6-7A7F-AC6B-0F6F3B82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D6B97-6C43-BDF9-9E81-7259D531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55360" cy="352675"/>
          </a:xfrm>
        </p:spPr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CAST logo">
            <a:hlinkClick r:id="rId2"/>
            <a:extLst>
              <a:ext uri="{FF2B5EF4-FFF2-40B4-BE49-F238E27FC236}">
                <a16:creationId xmlns:a16="http://schemas.microsoft.com/office/drawing/2014/main" id="{0E5D1BE1-E52B-0BF9-C2C2-BB68E7EC5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6399780"/>
            <a:ext cx="1520575" cy="298032"/>
          </a:xfrm>
          <a:prstGeom prst="rect">
            <a:avLst/>
          </a:prstGeom>
        </p:spPr>
      </p:pic>
      <p:sp>
        <p:nvSpPr>
          <p:cNvPr id="16" name="object 36">
            <a:hlinkClick r:id="rId2"/>
            <a:extLst>
              <a:ext uri="{FF2B5EF4-FFF2-40B4-BE49-F238E27FC236}">
                <a16:creationId xmlns:a16="http://schemas.microsoft.com/office/drawing/2014/main" id="{866B102D-B7DC-D35C-B6C6-4EAD056E9474}"/>
              </a:ext>
            </a:extLst>
          </p:cNvPr>
          <p:cNvSpPr txBox="1">
            <a:spLocks/>
          </p:cNvSpPr>
          <p:nvPr/>
        </p:nvSpPr>
        <p:spPr>
          <a:xfrm>
            <a:off x="10716021" y="6367648"/>
            <a:ext cx="1217488" cy="3199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kern="0"/>
            </a:defPPr>
            <a:lvl1pPr>
              <a:defRPr sz="1350" b="1" i="0">
                <a:solidFill>
                  <a:srgbClr val="4CADE5"/>
                </a:solidFill>
                <a:latin typeface="Archivo"/>
                <a:cs typeface="Archivo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1000" spc="-10">
                <a:solidFill>
                  <a:srgbClr val="38BAF4"/>
                </a:solidFill>
              </a:rPr>
              <a:t>cast</a:t>
            </a:r>
            <a:r>
              <a:rPr lang="en-US" sz="350" spc="-10">
                <a:solidFill>
                  <a:srgbClr val="38BAF4"/>
                </a:solidFill>
              </a:rPr>
              <a:t> </a:t>
            </a:r>
            <a:r>
              <a:rPr lang="en-US" sz="1000" spc="-10">
                <a:solidFill>
                  <a:srgbClr val="38BAF4"/>
                </a:solidFill>
              </a:rPr>
              <a:t>software.com</a:t>
            </a:r>
          </a:p>
        </p:txBody>
      </p:sp>
      <p:sp>
        <p:nvSpPr>
          <p:cNvPr id="20" name="object 10">
            <a:hlinkClick r:id="rId2"/>
            <a:extLst>
              <a:ext uri="{FF2B5EF4-FFF2-40B4-BE49-F238E27FC236}">
                <a16:creationId xmlns:a16="http://schemas.microsoft.com/office/drawing/2014/main" id="{3DDD768F-BA3C-212B-8448-F8DC3AAC0BF1}"/>
              </a:ext>
            </a:extLst>
          </p:cNvPr>
          <p:cNvSpPr/>
          <p:nvPr/>
        </p:nvSpPr>
        <p:spPr>
          <a:xfrm>
            <a:off x="10429712" y="6373998"/>
            <a:ext cx="1529430" cy="319990"/>
          </a:xfrm>
          <a:custGeom>
            <a:avLst/>
            <a:gdLst/>
            <a:ahLst/>
            <a:cxnLst/>
            <a:rect l="l" t="t" r="r" b="b"/>
            <a:pathLst>
              <a:path w="2052319" h="502920">
                <a:moveTo>
                  <a:pt x="87955" y="0"/>
                </a:moveTo>
                <a:lnTo>
                  <a:pt x="53720" y="6912"/>
                </a:lnTo>
                <a:lnTo>
                  <a:pt x="25762" y="25762"/>
                </a:lnTo>
                <a:lnTo>
                  <a:pt x="6912" y="53720"/>
                </a:lnTo>
                <a:lnTo>
                  <a:pt x="0" y="87955"/>
                </a:lnTo>
                <a:lnTo>
                  <a:pt x="0" y="414940"/>
                </a:lnTo>
                <a:lnTo>
                  <a:pt x="6912" y="449180"/>
                </a:lnTo>
                <a:lnTo>
                  <a:pt x="25762" y="477137"/>
                </a:lnTo>
                <a:lnTo>
                  <a:pt x="53720" y="495984"/>
                </a:lnTo>
                <a:lnTo>
                  <a:pt x="87955" y="502895"/>
                </a:lnTo>
                <a:lnTo>
                  <a:pt x="1964338" y="502895"/>
                </a:lnTo>
                <a:lnTo>
                  <a:pt x="1998573" y="495984"/>
                </a:lnTo>
                <a:lnTo>
                  <a:pt x="2026531" y="477137"/>
                </a:lnTo>
                <a:lnTo>
                  <a:pt x="2045381" y="449180"/>
                </a:lnTo>
                <a:lnTo>
                  <a:pt x="2052293" y="414940"/>
                </a:lnTo>
                <a:lnTo>
                  <a:pt x="2052293" y="87955"/>
                </a:lnTo>
                <a:lnTo>
                  <a:pt x="2045381" y="53720"/>
                </a:lnTo>
                <a:lnTo>
                  <a:pt x="2026531" y="25762"/>
                </a:lnTo>
                <a:lnTo>
                  <a:pt x="1998573" y="6912"/>
                </a:lnTo>
                <a:lnTo>
                  <a:pt x="1964338" y="0"/>
                </a:lnTo>
                <a:lnTo>
                  <a:pt x="87955" y="0"/>
                </a:lnTo>
                <a:close/>
              </a:path>
            </a:pathLst>
          </a:custGeom>
          <a:ln w="14659">
            <a:solidFill>
              <a:srgbClr val="38B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phic 20">
            <a:hlinkClick r:id="rId4"/>
            <a:extLst>
              <a:ext uri="{FF2B5EF4-FFF2-40B4-BE49-F238E27FC236}">
                <a16:creationId xmlns:a16="http://schemas.microsoft.com/office/drawing/2014/main" id="{82A415B1-0953-C782-F82A-6B40F9677A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7452" y="6444547"/>
            <a:ext cx="171557" cy="1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2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BFC8AE66-2BE6-A182-96C2-F40CECC78D0A}"/>
              </a:ext>
            </a:extLst>
          </p:cNvPr>
          <p:cNvSpPr/>
          <p:nvPr/>
        </p:nvSpPr>
        <p:spPr>
          <a:xfrm>
            <a:off x="0" y="0"/>
            <a:ext cx="12191998" cy="6866553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467"/>
                </a:lnTo>
                <a:lnTo>
                  <a:pt x="20104099" y="102614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D2F05-9F09-2878-DE34-38CB5AA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66061"/>
            <a:ext cx="11527605" cy="9462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AF14-C7A2-43A5-8DDC-FFE7CF3E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1458931"/>
            <a:ext cx="10746769" cy="4663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88E19AA5-3542-47EF-8D98-8C67B873D689}"/>
              </a:ext>
            </a:extLst>
          </p:cNvPr>
          <p:cNvSpPr/>
          <p:nvPr/>
        </p:nvSpPr>
        <p:spPr>
          <a:xfrm>
            <a:off x="0" y="266061"/>
            <a:ext cx="164387" cy="966839"/>
          </a:xfrm>
          <a:custGeom>
            <a:avLst/>
            <a:gdLst/>
            <a:ahLst/>
            <a:cxnLst/>
            <a:rect l="l" t="t" r="r" b="b"/>
            <a:pathLst>
              <a:path w="272415" h="1577339">
                <a:moveTo>
                  <a:pt x="272243" y="0"/>
                </a:moveTo>
                <a:lnTo>
                  <a:pt x="0" y="0"/>
                </a:lnTo>
                <a:lnTo>
                  <a:pt x="0" y="1577260"/>
                </a:lnTo>
                <a:lnTo>
                  <a:pt x="272243" y="1577260"/>
                </a:lnTo>
                <a:lnTo>
                  <a:pt x="272243" y="0"/>
                </a:lnTo>
                <a:close/>
              </a:path>
            </a:pathLst>
          </a:custGeom>
          <a:solidFill>
            <a:srgbClr val="38BAF4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C046EE7-9C4E-16DD-0E66-3BF5900040B8}"/>
              </a:ext>
            </a:extLst>
          </p:cNvPr>
          <p:cNvSpPr/>
          <p:nvPr/>
        </p:nvSpPr>
        <p:spPr>
          <a:xfrm>
            <a:off x="-1" y="6231072"/>
            <a:ext cx="12191999" cy="635482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F886461-1C01-F600-8A84-7972E4AE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91" y="6356350"/>
            <a:ext cx="2862209" cy="365125"/>
          </a:xfrm>
        </p:spPr>
        <p:txBody>
          <a:bodyPr/>
          <a:lstStyle>
            <a:lvl1pPr algn="ctr">
              <a:defRPr/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15091A4-2B3F-C930-83AC-36532D2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AAC1223-8E03-1193-586D-679F8D78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55360" cy="352675"/>
          </a:xfrm>
        </p:spPr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CAST logo">
            <a:hlinkClick r:id="rId2"/>
            <a:extLst>
              <a:ext uri="{FF2B5EF4-FFF2-40B4-BE49-F238E27FC236}">
                <a16:creationId xmlns:a16="http://schemas.microsoft.com/office/drawing/2014/main" id="{AF39465A-309D-49A0-8FDB-D5941B5DE6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6399780"/>
            <a:ext cx="1520575" cy="298032"/>
          </a:xfrm>
          <a:prstGeom prst="rect">
            <a:avLst/>
          </a:prstGeom>
        </p:spPr>
      </p:pic>
      <p:sp>
        <p:nvSpPr>
          <p:cNvPr id="16" name="object 36">
            <a:hlinkClick r:id="rId2"/>
            <a:extLst>
              <a:ext uri="{FF2B5EF4-FFF2-40B4-BE49-F238E27FC236}">
                <a16:creationId xmlns:a16="http://schemas.microsoft.com/office/drawing/2014/main" id="{E1CA1F22-497D-1D5B-5DC6-B2EDDFC0C8C5}"/>
              </a:ext>
            </a:extLst>
          </p:cNvPr>
          <p:cNvSpPr txBox="1">
            <a:spLocks/>
          </p:cNvSpPr>
          <p:nvPr/>
        </p:nvSpPr>
        <p:spPr>
          <a:xfrm>
            <a:off x="10716021" y="6367648"/>
            <a:ext cx="1217488" cy="3199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kern="0"/>
            </a:defPPr>
            <a:lvl1pPr>
              <a:defRPr sz="1350" b="1" i="0">
                <a:solidFill>
                  <a:srgbClr val="4CADE5"/>
                </a:solidFill>
                <a:latin typeface="Archivo"/>
                <a:cs typeface="Archivo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1000" spc="-10">
                <a:solidFill>
                  <a:srgbClr val="38BAF4"/>
                </a:solidFill>
              </a:rPr>
              <a:t>cast</a:t>
            </a:r>
            <a:r>
              <a:rPr lang="en-US" sz="350" spc="-10">
                <a:solidFill>
                  <a:srgbClr val="38BAF4"/>
                </a:solidFill>
              </a:rPr>
              <a:t> </a:t>
            </a:r>
            <a:r>
              <a:rPr lang="en-US" sz="1000" spc="-10">
                <a:solidFill>
                  <a:srgbClr val="38BAF4"/>
                </a:solidFill>
              </a:rPr>
              <a:t>software.com</a:t>
            </a:r>
          </a:p>
        </p:txBody>
      </p:sp>
      <p:sp>
        <p:nvSpPr>
          <p:cNvPr id="20" name="object 10">
            <a:hlinkClick r:id="rId2"/>
            <a:extLst>
              <a:ext uri="{FF2B5EF4-FFF2-40B4-BE49-F238E27FC236}">
                <a16:creationId xmlns:a16="http://schemas.microsoft.com/office/drawing/2014/main" id="{EBEC904D-E972-8ED4-AA71-A565B40C5CD2}"/>
              </a:ext>
            </a:extLst>
          </p:cNvPr>
          <p:cNvSpPr/>
          <p:nvPr/>
        </p:nvSpPr>
        <p:spPr>
          <a:xfrm>
            <a:off x="10429712" y="6373998"/>
            <a:ext cx="1529430" cy="319990"/>
          </a:xfrm>
          <a:custGeom>
            <a:avLst/>
            <a:gdLst/>
            <a:ahLst/>
            <a:cxnLst/>
            <a:rect l="l" t="t" r="r" b="b"/>
            <a:pathLst>
              <a:path w="2052319" h="502920">
                <a:moveTo>
                  <a:pt x="87955" y="0"/>
                </a:moveTo>
                <a:lnTo>
                  <a:pt x="53720" y="6912"/>
                </a:lnTo>
                <a:lnTo>
                  <a:pt x="25762" y="25762"/>
                </a:lnTo>
                <a:lnTo>
                  <a:pt x="6912" y="53720"/>
                </a:lnTo>
                <a:lnTo>
                  <a:pt x="0" y="87955"/>
                </a:lnTo>
                <a:lnTo>
                  <a:pt x="0" y="414940"/>
                </a:lnTo>
                <a:lnTo>
                  <a:pt x="6912" y="449180"/>
                </a:lnTo>
                <a:lnTo>
                  <a:pt x="25762" y="477137"/>
                </a:lnTo>
                <a:lnTo>
                  <a:pt x="53720" y="495984"/>
                </a:lnTo>
                <a:lnTo>
                  <a:pt x="87955" y="502895"/>
                </a:lnTo>
                <a:lnTo>
                  <a:pt x="1964338" y="502895"/>
                </a:lnTo>
                <a:lnTo>
                  <a:pt x="1998573" y="495984"/>
                </a:lnTo>
                <a:lnTo>
                  <a:pt x="2026531" y="477137"/>
                </a:lnTo>
                <a:lnTo>
                  <a:pt x="2045381" y="449180"/>
                </a:lnTo>
                <a:lnTo>
                  <a:pt x="2052293" y="414940"/>
                </a:lnTo>
                <a:lnTo>
                  <a:pt x="2052293" y="87955"/>
                </a:lnTo>
                <a:lnTo>
                  <a:pt x="2045381" y="53720"/>
                </a:lnTo>
                <a:lnTo>
                  <a:pt x="2026531" y="25762"/>
                </a:lnTo>
                <a:lnTo>
                  <a:pt x="1998573" y="6912"/>
                </a:lnTo>
                <a:lnTo>
                  <a:pt x="1964338" y="0"/>
                </a:lnTo>
                <a:lnTo>
                  <a:pt x="87955" y="0"/>
                </a:lnTo>
                <a:close/>
              </a:path>
            </a:pathLst>
          </a:custGeom>
          <a:ln w="14659">
            <a:solidFill>
              <a:srgbClr val="38B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phic 20">
            <a:hlinkClick r:id="rId4"/>
            <a:extLst>
              <a:ext uri="{FF2B5EF4-FFF2-40B4-BE49-F238E27FC236}">
                <a16:creationId xmlns:a16="http://schemas.microsoft.com/office/drawing/2014/main" id="{AA02F98E-39C1-F07E-3BC0-CF05AC3AB9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7452" y="6444547"/>
            <a:ext cx="171557" cy="1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5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6D83-61C5-E67E-86F4-C5486887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7252-3539-9619-9B87-EDAD8FCD4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91" y="1438384"/>
            <a:ext cx="5300609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3F84A-1894-4F75-53D6-E9F476A5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8384"/>
            <a:ext cx="530352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bject 31">
            <a:extLst>
              <a:ext uri="{FF2B5EF4-FFF2-40B4-BE49-F238E27FC236}">
                <a16:creationId xmlns:a16="http://schemas.microsoft.com/office/drawing/2014/main" id="{A7585DB6-7BE0-DD40-C632-AB99A6CB515D}"/>
              </a:ext>
            </a:extLst>
          </p:cNvPr>
          <p:cNvSpPr/>
          <p:nvPr/>
        </p:nvSpPr>
        <p:spPr>
          <a:xfrm>
            <a:off x="0" y="266061"/>
            <a:ext cx="164387" cy="966839"/>
          </a:xfrm>
          <a:custGeom>
            <a:avLst/>
            <a:gdLst/>
            <a:ahLst/>
            <a:cxnLst/>
            <a:rect l="l" t="t" r="r" b="b"/>
            <a:pathLst>
              <a:path w="272415" h="1577339">
                <a:moveTo>
                  <a:pt x="272243" y="0"/>
                </a:moveTo>
                <a:lnTo>
                  <a:pt x="0" y="0"/>
                </a:lnTo>
                <a:lnTo>
                  <a:pt x="0" y="1577260"/>
                </a:lnTo>
                <a:lnTo>
                  <a:pt x="272243" y="1577260"/>
                </a:lnTo>
                <a:lnTo>
                  <a:pt x="272243" y="0"/>
                </a:lnTo>
                <a:close/>
              </a:path>
            </a:pathLst>
          </a:custGeom>
          <a:solidFill>
            <a:srgbClr val="38BAF4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38788D0-4FA3-C39A-7578-5B69DC4B2CC1}"/>
              </a:ext>
            </a:extLst>
          </p:cNvPr>
          <p:cNvSpPr/>
          <p:nvPr/>
        </p:nvSpPr>
        <p:spPr>
          <a:xfrm>
            <a:off x="-1" y="6231072"/>
            <a:ext cx="12191999" cy="635482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4F4B47B-1439-29FD-30E9-6BC0EEF4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91" y="6356350"/>
            <a:ext cx="2862209" cy="365125"/>
          </a:xfrm>
        </p:spPr>
        <p:txBody>
          <a:bodyPr/>
          <a:lstStyle>
            <a:lvl1pPr algn="ctr">
              <a:defRPr/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2AC655E-662E-7EEC-B841-03CD471C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526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AE40AD-0C2A-384D-B04A-5DF6451A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55360" cy="352675"/>
          </a:xfrm>
        </p:spPr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CAST logo">
            <a:hlinkClick r:id="rId2"/>
            <a:extLst>
              <a:ext uri="{FF2B5EF4-FFF2-40B4-BE49-F238E27FC236}">
                <a16:creationId xmlns:a16="http://schemas.microsoft.com/office/drawing/2014/main" id="{DA81E834-6739-6EB3-2391-03477292B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6399780"/>
            <a:ext cx="1520575" cy="298032"/>
          </a:xfrm>
          <a:prstGeom prst="rect">
            <a:avLst/>
          </a:prstGeom>
        </p:spPr>
      </p:pic>
      <p:sp>
        <p:nvSpPr>
          <p:cNvPr id="19" name="object 36">
            <a:hlinkClick r:id="rId2"/>
            <a:extLst>
              <a:ext uri="{FF2B5EF4-FFF2-40B4-BE49-F238E27FC236}">
                <a16:creationId xmlns:a16="http://schemas.microsoft.com/office/drawing/2014/main" id="{DA62E9C0-DE75-63AA-1837-D9878DB19110}"/>
              </a:ext>
            </a:extLst>
          </p:cNvPr>
          <p:cNvSpPr txBox="1">
            <a:spLocks/>
          </p:cNvSpPr>
          <p:nvPr/>
        </p:nvSpPr>
        <p:spPr>
          <a:xfrm>
            <a:off x="10716021" y="6367648"/>
            <a:ext cx="1217488" cy="3199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kern="0"/>
            </a:defPPr>
            <a:lvl1pPr>
              <a:defRPr sz="1350" b="1" i="0">
                <a:solidFill>
                  <a:srgbClr val="4CADE5"/>
                </a:solidFill>
                <a:latin typeface="Archivo"/>
                <a:cs typeface="Archivo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1000" spc="-10">
                <a:solidFill>
                  <a:srgbClr val="38BAF4"/>
                </a:solidFill>
              </a:rPr>
              <a:t>cast</a:t>
            </a:r>
            <a:r>
              <a:rPr lang="en-US" sz="350" spc="-10">
                <a:solidFill>
                  <a:srgbClr val="38BAF4"/>
                </a:solidFill>
              </a:rPr>
              <a:t> </a:t>
            </a:r>
            <a:r>
              <a:rPr lang="en-US" sz="1000" spc="-10">
                <a:solidFill>
                  <a:srgbClr val="38BAF4"/>
                </a:solidFill>
              </a:rPr>
              <a:t>software.com</a:t>
            </a:r>
          </a:p>
        </p:txBody>
      </p:sp>
      <p:sp>
        <p:nvSpPr>
          <p:cNvPr id="20" name="object 10">
            <a:hlinkClick r:id="rId2"/>
            <a:extLst>
              <a:ext uri="{FF2B5EF4-FFF2-40B4-BE49-F238E27FC236}">
                <a16:creationId xmlns:a16="http://schemas.microsoft.com/office/drawing/2014/main" id="{285CE125-20F9-2388-2804-B4B5F4C75ABF}"/>
              </a:ext>
            </a:extLst>
          </p:cNvPr>
          <p:cNvSpPr/>
          <p:nvPr/>
        </p:nvSpPr>
        <p:spPr>
          <a:xfrm>
            <a:off x="10429712" y="6373998"/>
            <a:ext cx="1529430" cy="319990"/>
          </a:xfrm>
          <a:custGeom>
            <a:avLst/>
            <a:gdLst/>
            <a:ahLst/>
            <a:cxnLst/>
            <a:rect l="l" t="t" r="r" b="b"/>
            <a:pathLst>
              <a:path w="2052319" h="502920">
                <a:moveTo>
                  <a:pt x="87955" y="0"/>
                </a:moveTo>
                <a:lnTo>
                  <a:pt x="53720" y="6912"/>
                </a:lnTo>
                <a:lnTo>
                  <a:pt x="25762" y="25762"/>
                </a:lnTo>
                <a:lnTo>
                  <a:pt x="6912" y="53720"/>
                </a:lnTo>
                <a:lnTo>
                  <a:pt x="0" y="87955"/>
                </a:lnTo>
                <a:lnTo>
                  <a:pt x="0" y="414940"/>
                </a:lnTo>
                <a:lnTo>
                  <a:pt x="6912" y="449180"/>
                </a:lnTo>
                <a:lnTo>
                  <a:pt x="25762" y="477137"/>
                </a:lnTo>
                <a:lnTo>
                  <a:pt x="53720" y="495984"/>
                </a:lnTo>
                <a:lnTo>
                  <a:pt x="87955" y="502895"/>
                </a:lnTo>
                <a:lnTo>
                  <a:pt x="1964338" y="502895"/>
                </a:lnTo>
                <a:lnTo>
                  <a:pt x="1998573" y="495984"/>
                </a:lnTo>
                <a:lnTo>
                  <a:pt x="2026531" y="477137"/>
                </a:lnTo>
                <a:lnTo>
                  <a:pt x="2045381" y="449180"/>
                </a:lnTo>
                <a:lnTo>
                  <a:pt x="2052293" y="414940"/>
                </a:lnTo>
                <a:lnTo>
                  <a:pt x="2052293" y="87955"/>
                </a:lnTo>
                <a:lnTo>
                  <a:pt x="2045381" y="53720"/>
                </a:lnTo>
                <a:lnTo>
                  <a:pt x="2026531" y="25762"/>
                </a:lnTo>
                <a:lnTo>
                  <a:pt x="1998573" y="6912"/>
                </a:lnTo>
                <a:lnTo>
                  <a:pt x="1964338" y="0"/>
                </a:lnTo>
                <a:lnTo>
                  <a:pt x="87955" y="0"/>
                </a:lnTo>
                <a:close/>
              </a:path>
            </a:pathLst>
          </a:custGeom>
          <a:ln w="14659">
            <a:solidFill>
              <a:srgbClr val="38B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phic 20">
            <a:hlinkClick r:id="rId4"/>
            <a:extLst>
              <a:ext uri="{FF2B5EF4-FFF2-40B4-BE49-F238E27FC236}">
                <a16:creationId xmlns:a16="http://schemas.microsoft.com/office/drawing/2014/main" id="{DA310B89-B526-F917-E258-3A03C5BBE7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7452" y="6444547"/>
            <a:ext cx="171557" cy="1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2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-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CBDBC4C9-7ABE-A3F1-EF76-AF455ED22496}"/>
              </a:ext>
            </a:extLst>
          </p:cNvPr>
          <p:cNvSpPr/>
          <p:nvPr/>
        </p:nvSpPr>
        <p:spPr>
          <a:xfrm>
            <a:off x="0" y="0"/>
            <a:ext cx="12191998" cy="6866553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467"/>
                </a:lnTo>
                <a:lnTo>
                  <a:pt x="20104099" y="102614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AECF1">
              <a:alpha val="5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A6D83-61C5-E67E-86F4-C5486887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7252-3539-9619-9B87-EDAD8FCD4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91" y="1438384"/>
            <a:ext cx="5300609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3F84A-1894-4F75-53D6-E9F476A5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8384"/>
            <a:ext cx="530352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bject 31">
            <a:extLst>
              <a:ext uri="{FF2B5EF4-FFF2-40B4-BE49-F238E27FC236}">
                <a16:creationId xmlns:a16="http://schemas.microsoft.com/office/drawing/2014/main" id="{A7585DB6-7BE0-DD40-C632-AB99A6CB515D}"/>
              </a:ext>
            </a:extLst>
          </p:cNvPr>
          <p:cNvSpPr/>
          <p:nvPr/>
        </p:nvSpPr>
        <p:spPr>
          <a:xfrm>
            <a:off x="0" y="266061"/>
            <a:ext cx="164387" cy="966839"/>
          </a:xfrm>
          <a:custGeom>
            <a:avLst/>
            <a:gdLst/>
            <a:ahLst/>
            <a:cxnLst/>
            <a:rect l="l" t="t" r="r" b="b"/>
            <a:pathLst>
              <a:path w="272415" h="1577339">
                <a:moveTo>
                  <a:pt x="272243" y="0"/>
                </a:moveTo>
                <a:lnTo>
                  <a:pt x="0" y="0"/>
                </a:lnTo>
                <a:lnTo>
                  <a:pt x="0" y="1577260"/>
                </a:lnTo>
                <a:lnTo>
                  <a:pt x="272243" y="1577260"/>
                </a:lnTo>
                <a:lnTo>
                  <a:pt x="272243" y="0"/>
                </a:lnTo>
                <a:close/>
              </a:path>
            </a:pathLst>
          </a:custGeom>
          <a:solidFill>
            <a:srgbClr val="38BAF4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166564B-90E5-E082-9A7A-C8236AA18BC2}"/>
              </a:ext>
            </a:extLst>
          </p:cNvPr>
          <p:cNvSpPr/>
          <p:nvPr/>
        </p:nvSpPr>
        <p:spPr>
          <a:xfrm>
            <a:off x="-1" y="6231072"/>
            <a:ext cx="12191999" cy="635482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E2127E8-F104-B5E3-58A7-99BB52BC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91" y="6356350"/>
            <a:ext cx="2862209" cy="365125"/>
          </a:xfrm>
        </p:spPr>
        <p:txBody>
          <a:bodyPr/>
          <a:lstStyle>
            <a:lvl1pPr algn="ctr">
              <a:defRPr/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8584EDE-D229-64F7-7478-EB03142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526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94FC2B-5280-7504-64E2-87CC856F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55360" cy="352675"/>
          </a:xfrm>
        </p:spPr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CAST logo">
            <a:hlinkClick r:id="rId2"/>
            <a:extLst>
              <a:ext uri="{FF2B5EF4-FFF2-40B4-BE49-F238E27FC236}">
                <a16:creationId xmlns:a16="http://schemas.microsoft.com/office/drawing/2014/main" id="{CC60F7BA-6383-219A-C61C-BAA4B183C2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6399780"/>
            <a:ext cx="1520575" cy="298032"/>
          </a:xfrm>
          <a:prstGeom prst="rect">
            <a:avLst/>
          </a:prstGeom>
        </p:spPr>
      </p:pic>
      <p:sp>
        <p:nvSpPr>
          <p:cNvPr id="20" name="object 36">
            <a:hlinkClick r:id="rId2"/>
            <a:extLst>
              <a:ext uri="{FF2B5EF4-FFF2-40B4-BE49-F238E27FC236}">
                <a16:creationId xmlns:a16="http://schemas.microsoft.com/office/drawing/2014/main" id="{FF642200-5F19-D121-ADCC-0E4025D2D2E9}"/>
              </a:ext>
            </a:extLst>
          </p:cNvPr>
          <p:cNvSpPr txBox="1">
            <a:spLocks/>
          </p:cNvSpPr>
          <p:nvPr/>
        </p:nvSpPr>
        <p:spPr>
          <a:xfrm>
            <a:off x="10716021" y="6367648"/>
            <a:ext cx="1217488" cy="3199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kern="0"/>
            </a:defPPr>
            <a:lvl1pPr>
              <a:defRPr sz="1350" b="1" i="0">
                <a:solidFill>
                  <a:srgbClr val="4CADE5"/>
                </a:solidFill>
                <a:latin typeface="Archivo"/>
                <a:cs typeface="Archivo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1000" spc="-10">
                <a:solidFill>
                  <a:srgbClr val="38BAF4"/>
                </a:solidFill>
              </a:rPr>
              <a:t>cast</a:t>
            </a:r>
            <a:r>
              <a:rPr lang="en-US" sz="350" spc="-10">
                <a:solidFill>
                  <a:srgbClr val="38BAF4"/>
                </a:solidFill>
              </a:rPr>
              <a:t> </a:t>
            </a:r>
            <a:r>
              <a:rPr lang="en-US" sz="1000" spc="-10">
                <a:solidFill>
                  <a:srgbClr val="38BAF4"/>
                </a:solidFill>
              </a:rPr>
              <a:t>software.com</a:t>
            </a:r>
          </a:p>
        </p:txBody>
      </p:sp>
      <p:sp>
        <p:nvSpPr>
          <p:cNvPr id="21" name="object 10">
            <a:hlinkClick r:id="rId2"/>
            <a:extLst>
              <a:ext uri="{FF2B5EF4-FFF2-40B4-BE49-F238E27FC236}">
                <a16:creationId xmlns:a16="http://schemas.microsoft.com/office/drawing/2014/main" id="{C8F02BB7-9109-4014-E709-590FFD95DF91}"/>
              </a:ext>
            </a:extLst>
          </p:cNvPr>
          <p:cNvSpPr/>
          <p:nvPr/>
        </p:nvSpPr>
        <p:spPr>
          <a:xfrm>
            <a:off x="10429712" y="6373998"/>
            <a:ext cx="1529430" cy="319990"/>
          </a:xfrm>
          <a:custGeom>
            <a:avLst/>
            <a:gdLst/>
            <a:ahLst/>
            <a:cxnLst/>
            <a:rect l="l" t="t" r="r" b="b"/>
            <a:pathLst>
              <a:path w="2052319" h="502920">
                <a:moveTo>
                  <a:pt x="87955" y="0"/>
                </a:moveTo>
                <a:lnTo>
                  <a:pt x="53720" y="6912"/>
                </a:lnTo>
                <a:lnTo>
                  <a:pt x="25762" y="25762"/>
                </a:lnTo>
                <a:lnTo>
                  <a:pt x="6912" y="53720"/>
                </a:lnTo>
                <a:lnTo>
                  <a:pt x="0" y="87955"/>
                </a:lnTo>
                <a:lnTo>
                  <a:pt x="0" y="414940"/>
                </a:lnTo>
                <a:lnTo>
                  <a:pt x="6912" y="449180"/>
                </a:lnTo>
                <a:lnTo>
                  <a:pt x="25762" y="477137"/>
                </a:lnTo>
                <a:lnTo>
                  <a:pt x="53720" y="495984"/>
                </a:lnTo>
                <a:lnTo>
                  <a:pt x="87955" y="502895"/>
                </a:lnTo>
                <a:lnTo>
                  <a:pt x="1964338" y="502895"/>
                </a:lnTo>
                <a:lnTo>
                  <a:pt x="1998573" y="495984"/>
                </a:lnTo>
                <a:lnTo>
                  <a:pt x="2026531" y="477137"/>
                </a:lnTo>
                <a:lnTo>
                  <a:pt x="2045381" y="449180"/>
                </a:lnTo>
                <a:lnTo>
                  <a:pt x="2052293" y="414940"/>
                </a:lnTo>
                <a:lnTo>
                  <a:pt x="2052293" y="87955"/>
                </a:lnTo>
                <a:lnTo>
                  <a:pt x="2045381" y="53720"/>
                </a:lnTo>
                <a:lnTo>
                  <a:pt x="2026531" y="25762"/>
                </a:lnTo>
                <a:lnTo>
                  <a:pt x="1998573" y="6912"/>
                </a:lnTo>
                <a:lnTo>
                  <a:pt x="1964338" y="0"/>
                </a:lnTo>
                <a:lnTo>
                  <a:pt x="87955" y="0"/>
                </a:lnTo>
                <a:close/>
              </a:path>
            </a:pathLst>
          </a:custGeom>
          <a:ln w="14659">
            <a:solidFill>
              <a:srgbClr val="38B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Graphic 21">
            <a:hlinkClick r:id="rId4"/>
            <a:extLst>
              <a:ext uri="{FF2B5EF4-FFF2-40B4-BE49-F238E27FC236}">
                <a16:creationId xmlns:a16="http://schemas.microsoft.com/office/drawing/2014/main" id="{7C13C2C5-85E0-A80F-54D8-0201FA2042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7452" y="6444547"/>
            <a:ext cx="171557" cy="1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3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CBDBC4C9-7ABE-A3F1-EF76-AF455ED22496}"/>
              </a:ext>
            </a:extLst>
          </p:cNvPr>
          <p:cNvSpPr/>
          <p:nvPr/>
        </p:nvSpPr>
        <p:spPr>
          <a:xfrm>
            <a:off x="0" y="0"/>
            <a:ext cx="12191998" cy="6866553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467"/>
                </a:lnTo>
                <a:lnTo>
                  <a:pt x="20104099" y="102614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A6D83-61C5-E67E-86F4-C5486887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7252-3539-9619-9B87-EDAD8FCD4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91" y="1438384"/>
            <a:ext cx="5300609" cy="4663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3F84A-1894-4F75-53D6-E9F476A5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8384"/>
            <a:ext cx="5303520" cy="4663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bject 31">
            <a:extLst>
              <a:ext uri="{FF2B5EF4-FFF2-40B4-BE49-F238E27FC236}">
                <a16:creationId xmlns:a16="http://schemas.microsoft.com/office/drawing/2014/main" id="{A7585DB6-7BE0-DD40-C632-AB99A6CB515D}"/>
              </a:ext>
            </a:extLst>
          </p:cNvPr>
          <p:cNvSpPr/>
          <p:nvPr/>
        </p:nvSpPr>
        <p:spPr>
          <a:xfrm>
            <a:off x="0" y="266061"/>
            <a:ext cx="164387" cy="966839"/>
          </a:xfrm>
          <a:custGeom>
            <a:avLst/>
            <a:gdLst/>
            <a:ahLst/>
            <a:cxnLst/>
            <a:rect l="l" t="t" r="r" b="b"/>
            <a:pathLst>
              <a:path w="272415" h="1577339">
                <a:moveTo>
                  <a:pt x="272243" y="0"/>
                </a:moveTo>
                <a:lnTo>
                  <a:pt x="0" y="0"/>
                </a:lnTo>
                <a:lnTo>
                  <a:pt x="0" y="1577260"/>
                </a:lnTo>
                <a:lnTo>
                  <a:pt x="272243" y="1577260"/>
                </a:lnTo>
                <a:lnTo>
                  <a:pt x="272243" y="0"/>
                </a:lnTo>
                <a:close/>
              </a:path>
            </a:pathLst>
          </a:custGeom>
          <a:solidFill>
            <a:srgbClr val="38BAF4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6DB8883-5FE2-DEFB-18BE-458C1E93C391}"/>
              </a:ext>
            </a:extLst>
          </p:cNvPr>
          <p:cNvSpPr/>
          <p:nvPr/>
        </p:nvSpPr>
        <p:spPr>
          <a:xfrm>
            <a:off x="-1" y="6231072"/>
            <a:ext cx="12191999" cy="635482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5EFE070-8280-03E6-1051-B046AE8E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91" y="6356350"/>
            <a:ext cx="2862209" cy="365125"/>
          </a:xfrm>
        </p:spPr>
        <p:txBody>
          <a:bodyPr/>
          <a:lstStyle>
            <a:lvl1pPr algn="ctr">
              <a:defRPr/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BBE47B6-86BB-0779-B00C-47A11AB3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526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8680E2-E5C6-0F14-66F5-55B8C642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55360" cy="352675"/>
          </a:xfrm>
        </p:spPr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CAST logo">
            <a:hlinkClick r:id="rId2"/>
            <a:extLst>
              <a:ext uri="{FF2B5EF4-FFF2-40B4-BE49-F238E27FC236}">
                <a16:creationId xmlns:a16="http://schemas.microsoft.com/office/drawing/2014/main" id="{D1085794-A35A-6E39-E799-51DBB78BB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6399780"/>
            <a:ext cx="1520575" cy="298032"/>
          </a:xfrm>
          <a:prstGeom prst="rect">
            <a:avLst/>
          </a:prstGeom>
        </p:spPr>
      </p:pic>
      <p:sp>
        <p:nvSpPr>
          <p:cNvPr id="20" name="object 36">
            <a:hlinkClick r:id="rId2"/>
            <a:extLst>
              <a:ext uri="{FF2B5EF4-FFF2-40B4-BE49-F238E27FC236}">
                <a16:creationId xmlns:a16="http://schemas.microsoft.com/office/drawing/2014/main" id="{43E065CB-398C-EE35-7A99-69D8F891B2C7}"/>
              </a:ext>
            </a:extLst>
          </p:cNvPr>
          <p:cNvSpPr txBox="1">
            <a:spLocks/>
          </p:cNvSpPr>
          <p:nvPr/>
        </p:nvSpPr>
        <p:spPr>
          <a:xfrm>
            <a:off x="10716021" y="6367648"/>
            <a:ext cx="1217488" cy="3199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kern="0"/>
            </a:defPPr>
            <a:lvl1pPr>
              <a:defRPr sz="1350" b="1" i="0">
                <a:solidFill>
                  <a:srgbClr val="4CADE5"/>
                </a:solidFill>
                <a:latin typeface="Archivo"/>
                <a:cs typeface="Archivo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1000" spc="-10">
                <a:solidFill>
                  <a:srgbClr val="38BAF4"/>
                </a:solidFill>
              </a:rPr>
              <a:t>cast</a:t>
            </a:r>
            <a:r>
              <a:rPr lang="en-US" sz="350" spc="-10">
                <a:solidFill>
                  <a:srgbClr val="38BAF4"/>
                </a:solidFill>
              </a:rPr>
              <a:t> </a:t>
            </a:r>
            <a:r>
              <a:rPr lang="en-US" sz="1000" spc="-10">
                <a:solidFill>
                  <a:srgbClr val="38BAF4"/>
                </a:solidFill>
              </a:rPr>
              <a:t>software.com</a:t>
            </a:r>
          </a:p>
        </p:txBody>
      </p:sp>
      <p:sp>
        <p:nvSpPr>
          <p:cNvPr id="21" name="object 10">
            <a:hlinkClick r:id="rId2"/>
            <a:extLst>
              <a:ext uri="{FF2B5EF4-FFF2-40B4-BE49-F238E27FC236}">
                <a16:creationId xmlns:a16="http://schemas.microsoft.com/office/drawing/2014/main" id="{82E0C1CF-8A74-A3F9-E3E0-D14B942D74E8}"/>
              </a:ext>
            </a:extLst>
          </p:cNvPr>
          <p:cNvSpPr/>
          <p:nvPr/>
        </p:nvSpPr>
        <p:spPr>
          <a:xfrm>
            <a:off x="10429712" y="6373998"/>
            <a:ext cx="1529430" cy="319990"/>
          </a:xfrm>
          <a:custGeom>
            <a:avLst/>
            <a:gdLst/>
            <a:ahLst/>
            <a:cxnLst/>
            <a:rect l="l" t="t" r="r" b="b"/>
            <a:pathLst>
              <a:path w="2052319" h="502920">
                <a:moveTo>
                  <a:pt x="87955" y="0"/>
                </a:moveTo>
                <a:lnTo>
                  <a:pt x="53720" y="6912"/>
                </a:lnTo>
                <a:lnTo>
                  <a:pt x="25762" y="25762"/>
                </a:lnTo>
                <a:lnTo>
                  <a:pt x="6912" y="53720"/>
                </a:lnTo>
                <a:lnTo>
                  <a:pt x="0" y="87955"/>
                </a:lnTo>
                <a:lnTo>
                  <a:pt x="0" y="414940"/>
                </a:lnTo>
                <a:lnTo>
                  <a:pt x="6912" y="449180"/>
                </a:lnTo>
                <a:lnTo>
                  <a:pt x="25762" y="477137"/>
                </a:lnTo>
                <a:lnTo>
                  <a:pt x="53720" y="495984"/>
                </a:lnTo>
                <a:lnTo>
                  <a:pt x="87955" y="502895"/>
                </a:lnTo>
                <a:lnTo>
                  <a:pt x="1964338" y="502895"/>
                </a:lnTo>
                <a:lnTo>
                  <a:pt x="1998573" y="495984"/>
                </a:lnTo>
                <a:lnTo>
                  <a:pt x="2026531" y="477137"/>
                </a:lnTo>
                <a:lnTo>
                  <a:pt x="2045381" y="449180"/>
                </a:lnTo>
                <a:lnTo>
                  <a:pt x="2052293" y="414940"/>
                </a:lnTo>
                <a:lnTo>
                  <a:pt x="2052293" y="87955"/>
                </a:lnTo>
                <a:lnTo>
                  <a:pt x="2045381" y="53720"/>
                </a:lnTo>
                <a:lnTo>
                  <a:pt x="2026531" y="25762"/>
                </a:lnTo>
                <a:lnTo>
                  <a:pt x="1998573" y="6912"/>
                </a:lnTo>
                <a:lnTo>
                  <a:pt x="1964338" y="0"/>
                </a:lnTo>
                <a:lnTo>
                  <a:pt x="87955" y="0"/>
                </a:lnTo>
                <a:close/>
              </a:path>
            </a:pathLst>
          </a:custGeom>
          <a:ln w="14659">
            <a:solidFill>
              <a:srgbClr val="38B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Graphic 21">
            <a:hlinkClick r:id="rId4"/>
            <a:extLst>
              <a:ext uri="{FF2B5EF4-FFF2-40B4-BE49-F238E27FC236}">
                <a16:creationId xmlns:a16="http://schemas.microsoft.com/office/drawing/2014/main" id="{ADA84200-C4BE-DF7C-6D1D-7303E63BA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7452" y="6444547"/>
            <a:ext cx="171557" cy="1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7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208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0778-833E-4DBC-B51C-4D197C15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7C1FC-095F-432C-B4C3-8033C0230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20E69-EC3E-4BCC-BB46-6D92049E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ABBB-5D73-4793-A3E7-57EBEAB2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05265-135B-4231-A07A-0EF171DD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Grey f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885CAD-111A-494E-84CE-9C1F636E3BC9}"/>
              </a:ext>
            </a:extLst>
          </p:cNvPr>
          <p:cNvSpPr/>
          <p:nvPr/>
        </p:nvSpPr>
        <p:spPr>
          <a:xfrm>
            <a:off x="0" y="0"/>
            <a:ext cx="12192000" cy="539496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468757"/>
            <a:ext cx="2743200" cy="365125"/>
          </a:xfrm>
        </p:spPr>
        <p:txBody>
          <a:bodyPr/>
          <a:lstStyle/>
          <a:p>
            <a:fld id="{82A741BF-3B2B-D247-8C55-2CB6AFEF6F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6506" y="6572272"/>
            <a:ext cx="1351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chemeClr val="bg1">
                    <a:lumMod val="50000"/>
                  </a:schemeClr>
                </a:solidFill>
                <a:latin typeface="Gotham Book" pitchFamily="50" charset="0"/>
                <a:ea typeface="Arial" charset="0"/>
                <a:cs typeface="Gotham Book" pitchFamily="50" charset="0"/>
              </a:rPr>
              <a:t>CAST Confidential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379838"/>
            <a:ext cx="10972800" cy="65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041576"/>
            <a:ext cx="10972800" cy="651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514975"/>
            <a:ext cx="3810000" cy="95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Contact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4C270-579A-4836-A162-796E555C77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965" y="529301"/>
            <a:ext cx="2103120" cy="4122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7FCFCF-2369-9C6D-DCAC-E0ED952674EC}"/>
              </a:ext>
            </a:extLst>
          </p:cNvPr>
          <p:cNvSpPr/>
          <p:nvPr userDrawn="1"/>
        </p:nvSpPr>
        <p:spPr>
          <a:xfrm>
            <a:off x="0" y="0"/>
            <a:ext cx="12192000" cy="539496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D9F0A-6302-97E3-0BA8-A4696AA30CB7}"/>
              </a:ext>
            </a:extLst>
          </p:cNvPr>
          <p:cNvSpPr txBox="1"/>
          <p:nvPr userDrawn="1"/>
        </p:nvSpPr>
        <p:spPr>
          <a:xfrm>
            <a:off x="536506" y="6572272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chemeClr val="bg1">
                    <a:lumMod val="50000"/>
                  </a:schemeClr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0EC06-638A-048C-049E-6E7F5E859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140" y="329276"/>
            <a:ext cx="2103120" cy="4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ic Content Slide_D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730" y="1333500"/>
            <a:ext cx="10939670" cy="4351338"/>
          </a:xfrm>
          <a:prstGeom prst="rect">
            <a:avLst/>
          </a:prstGeo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257144"/>
            <a:ext cx="8756784" cy="518359"/>
          </a:xfrm>
        </p:spPr>
        <p:txBody>
          <a:bodyPr anchor="ctr" anchorCtr="0"/>
          <a:lstStyle>
            <a:lvl1pPr>
              <a:defRPr sz="30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8D42E-78D8-458C-8175-187B201C1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1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7692" y="6504941"/>
            <a:ext cx="1351652" cy="3651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000" b="0" i="0">
                <a:solidFill>
                  <a:schemeClr val="bg1"/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fld id="{EEFED013-66E8-448A-B953-99801F82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33500"/>
            <a:ext cx="10972800" cy="4838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Gotham Light" panose="02000603030000020004" pitchFamily="2" charset="0"/>
                <a:cs typeface="Calibri" panose="020F0502020204030204" pitchFamily="34" charset="0"/>
              </a:defRPr>
            </a:lvl1pPr>
            <a:lvl2pPr>
              <a:defRPr sz="1800">
                <a:latin typeface="Gotham Light" panose="02000603030000020004" pitchFamily="2" charset="0"/>
                <a:cs typeface="Calibri" panose="020F0502020204030204" pitchFamily="34" charset="0"/>
              </a:defRPr>
            </a:lvl2pPr>
            <a:lvl3pPr>
              <a:defRPr sz="1600">
                <a:latin typeface="Gotham Light" panose="02000603030000020004" pitchFamily="2" charset="0"/>
                <a:cs typeface="Calibri" panose="020F0502020204030204" pitchFamily="34" charset="0"/>
              </a:defRPr>
            </a:lvl3pPr>
            <a:lvl4pPr>
              <a:defRPr sz="1400">
                <a:latin typeface="Gotham Light" panose="02000603030000020004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39693"/>
            <a:ext cx="8756784" cy="874707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F66036-6849-4D82-AA0B-2F8D5CE0E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30" y="261878"/>
            <a:ext cx="10939670" cy="400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C078-9131-4E49-8A0D-400FEE8377B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1BF-3B2B-D247-8C55-2CB6AFEF6F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2730" y="1333500"/>
            <a:ext cx="109396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6325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7692" y="6504941"/>
            <a:ext cx="1351652" cy="3651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000" b="0" i="0">
                <a:solidFill>
                  <a:schemeClr val="bg1"/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fld id="{EEFED013-66E8-448A-B953-99801F82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39693"/>
            <a:ext cx="8756784" cy="874707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A8D8AC-50FB-487B-BEDA-2418E1CC7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2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in front of a computer&#10;&#10;Description generated with high confidence">
            <a:extLst>
              <a:ext uri="{FF2B5EF4-FFF2-40B4-BE49-F238E27FC236}">
                <a16:creationId xmlns:a16="http://schemas.microsoft.com/office/drawing/2014/main" id="{2F5FFF99-7973-4CE0-B103-AB5F98C86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5298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885CAD-111A-494E-84CE-9C1F636E3BC9}"/>
              </a:ext>
            </a:extLst>
          </p:cNvPr>
          <p:cNvSpPr/>
          <p:nvPr userDrawn="1"/>
        </p:nvSpPr>
        <p:spPr>
          <a:xfrm>
            <a:off x="0" y="-1"/>
            <a:ext cx="12192000" cy="5298113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468757"/>
            <a:ext cx="2743200" cy="365125"/>
          </a:xfrm>
        </p:spPr>
        <p:txBody>
          <a:bodyPr/>
          <a:lstStyle/>
          <a:p>
            <a:fld id="{82A741BF-3B2B-D247-8C55-2CB6AFEF6FB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379838"/>
            <a:ext cx="10972800" cy="65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041576"/>
            <a:ext cx="10972800" cy="651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361A3-1B9F-409C-826A-261AA012B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140" y="329276"/>
            <a:ext cx="2103120" cy="412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28D3F-59C4-4300-96C9-61B6C782778E}"/>
              </a:ext>
            </a:extLst>
          </p:cNvPr>
          <p:cNvSpPr txBox="1"/>
          <p:nvPr userDrawn="1"/>
        </p:nvSpPr>
        <p:spPr>
          <a:xfrm>
            <a:off x="536506" y="6572272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chemeClr val="bg1">
                    <a:lumMod val="50000"/>
                  </a:schemeClr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495B55E4-BB4F-4595-8119-A21018CA6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514975"/>
            <a:ext cx="3810000" cy="95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039299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ED2D2-662A-46A2-BE3D-53A5AE17F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"/>
            <a:ext cx="12192000" cy="5394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885CAD-111A-494E-84CE-9C1F636E3BC9}"/>
              </a:ext>
            </a:extLst>
          </p:cNvPr>
          <p:cNvSpPr/>
          <p:nvPr userDrawn="1"/>
        </p:nvSpPr>
        <p:spPr>
          <a:xfrm>
            <a:off x="0" y="0"/>
            <a:ext cx="12192000" cy="539496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468757"/>
            <a:ext cx="2743200" cy="365125"/>
          </a:xfrm>
        </p:spPr>
        <p:txBody>
          <a:bodyPr/>
          <a:lstStyle/>
          <a:p>
            <a:fld id="{82A741BF-3B2B-D247-8C55-2CB6AFEF6F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6506" y="6572272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chemeClr val="bg1">
                    <a:lumMod val="50000"/>
                  </a:schemeClr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379838"/>
            <a:ext cx="10972800" cy="65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041576"/>
            <a:ext cx="10972800" cy="651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5EF32B-13FD-4CE8-8ED9-24019B1CE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140" y="329276"/>
            <a:ext cx="2103120" cy="41221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1D90169D-5422-4860-9F73-D6CF527CC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514975"/>
            <a:ext cx="3810000" cy="95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82449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Grey f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885CAD-111A-494E-84CE-9C1F636E3BC9}"/>
              </a:ext>
            </a:extLst>
          </p:cNvPr>
          <p:cNvSpPr/>
          <p:nvPr userDrawn="1"/>
        </p:nvSpPr>
        <p:spPr>
          <a:xfrm>
            <a:off x="0" y="0"/>
            <a:ext cx="12192000" cy="539496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468757"/>
            <a:ext cx="2743200" cy="365125"/>
          </a:xfrm>
        </p:spPr>
        <p:txBody>
          <a:bodyPr/>
          <a:lstStyle/>
          <a:p>
            <a:fld id="{82A741BF-3B2B-D247-8C55-2CB6AFEF6F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6506" y="6572272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chemeClr val="bg1">
                    <a:lumMod val="50000"/>
                  </a:schemeClr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379838"/>
            <a:ext cx="10972800" cy="65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041576"/>
            <a:ext cx="10972800" cy="651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514975"/>
            <a:ext cx="3810000" cy="95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Contact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326B6-B54D-4580-BAF3-3DD6FAFD9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140" y="329276"/>
            <a:ext cx="2103120" cy="4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8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7692" y="6504941"/>
            <a:ext cx="1351652" cy="3651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000" b="0" i="0">
                <a:solidFill>
                  <a:schemeClr val="bg1"/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fld id="{EEFED013-66E8-448A-B953-99801F82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53354" y="1333500"/>
            <a:ext cx="6729046" cy="4838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Gotham Light" panose="02000603030000020004" pitchFamily="2" charset="0"/>
                <a:cs typeface="Calibri" panose="020F0502020204030204" pitchFamily="34" charset="0"/>
              </a:defRPr>
            </a:lvl1pPr>
            <a:lvl2pPr>
              <a:defRPr sz="1800">
                <a:latin typeface="Gotham Light" panose="02000603030000020004" pitchFamily="2" charset="0"/>
                <a:cs typeface="Calibri" panose="020F0502020204030204" pitchFamily="34" charset="0"/>
              </a:defRPr>
            </a:lvl2pPr>
            <a:lvl3pPr>
              <a:defRPr sz="1600">
                <a:latin typeface="Gotham Light" panose="02000603030000020004" pitchFamily="2" charset="0"/>
                <a:cs typeface="Calibri" panose="020F0502020204030204" pitchFamily="34" charset="0"/>
              </a:defRPr>
            </a:lvl3pPr>
            <a:lvl4pPr>
              <a:defRPr sz="1400">
                <a:latin typeface="Gotham Light" panose="02000603030000020004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39693"/>
            <a:ext cx="8756784" cy="874707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8724A6-BB05-464C-A122-9A6855E1E2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333500"/>
            <a:ext cx="3810000" cy="483870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0E2E28-A08E-4092-B14B-04230D3073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4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447801"/>
            <a:ext cx="6578602" cy="5410199"/>
          </a:xfrm>
          <a:prstGeom prst="rect">
            <a:avLst/>
          </a:prstGeom>
          <a:solidFill>
            <a:schemeClr val="tx1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609599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0700" y="1879600"/>
            <a:ext cx="5641975" cy="46609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8B56C-FFC7-48D9-B103-4914C318D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47799"/>
            <a:ext cx="12191999" cy="56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85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inding for dev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7692" y="6504941"/>
            <a:ext cx="1351652" cy="3651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000" b="0" i="0">
                <a:solidFill>
                  <a:schemeClr val="bg1"/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fld id="{EEFED013-66E8-448A-B953-99801F82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39693"/>
            <a:ext cx="8756784" cy="874707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4D29999-1D8E-4D8F-931C-60C5188F1501}"/>
              </a:ext>
            </a:extLst>
          </p:cNvPr>
          <p:cNvSpPr/>
          <p:nvPr userDrawn="1"/>
        </p:nvSpPr>
        <p:spPr bwMode="auto">
          <a:xfrm>
            <a:off x="609600" y="1155329"/>
            <a:ext cx="11064077" cy="1016786"/>
          </a:xfrm>
          <a:prstGeom prst="roundRect">
            <a:avLst/>
          </a:prstGeom>
          <a:solidFill>
            <a:schemeClr val="bg1"/>
          </a:solidFill>
          <a:ln>
            <a:solidFill>
              <a:srgbClr val="293C47"/>
            </a:solidFill>
          </a:ln>
          <a:effectLst/>
        </p:spPr>
        <p:txBody>
          <a:bodyPr vert="horz" wrap="square" lIns="45720" tIns="45720" rIns="45720" bIns="4572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fr-FR" sz="1400" b="1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Observation: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In DFE, 7 utility classes do not declare a private constructor. Utility classes are not meant to be instantiated because all the functionalities they provide are accessible without instantiation. A private constructor locks the instantiation mechanism and protects the utility class against misuse.</a:t>
            </a:r>
            <a:endParaRPr lang="fr-FR" sz="1200">
              <a:solidFill>
                <a:srgbClr val="000000">
                  <a:lumMod val="65000"/>
                  <a:lumOff val="35000"/>
                </a:srgb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endParaRPr lang="fr-FR" sz="1800" err="1">
              <a:solidFill>
                <a:schemeClr val="tx2">
                  <a:lumMod val="65000"/>
                  <a:lumOff val="35000"/>
                </a:scheme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356F8FBC-A967-479A-A2C2-6F82B7055647}"/>
              </a:ext>
            </a:extLst>
          </p:cNvPr>
          <p:cNvSpPr/>
          <p:nvPr userDrawn="1"/>
        </p:nvSpPr>
        <p:spPr bwMode="auto">
          <a:xfrm>
            <a:off x="616442" y="2318894"/>
            <a:ext cx="3384058" cy="1928600"/>
          </a:xfrm>
          <a:prstGeom prst="roundRect">
            <a:avLst/>
          </a:prstGeom>
          <a:solidFill>
            <a:schemeClr val="bg1"/>
          </a:solidFill>
          <a:ln>
            <a:solidFill>
              <a:srgbClr val="293C47"/>
            </a:solidFill>
          </a:ln>
          <a:effectLst/>
        </p:spPr>
        <p:txBody>
          <a:bodyPr vert="horz" wrap="square" lIns="45720" tIns="45720" rIns="45720" bIns="45720" rtlCol="0" anchor="t">
            <a:noAutofit/>
          </a:bodyPr>
          <a:lstStyle/>
          <a:p>
            <a:pPr lvl="0"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</a:pPr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Recommendation</a:t>
            </a:r>
            <a:r>
              <a:rPr lang="fr-FR" sz="1400" b="1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</a:pPr>
            <a:r>
              <a:rPr lang="en-US" sz="1200" i="1" u="sng">
                <a:solidFill>
                  <a:srgbClr val="CF7600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Quick-win</a:t>
            </a:r>
            <a:r>
              <a:rPr lang="en-US" sz="1200">
                <a:solidFill>
                  <a:srgbClr val="CF7600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 – </a:t>
            </a: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provide a private default constructor for utility classes to ensure that the class can’t be instantiated.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The scope is small, with only 7 violations, so the time estimate is very low.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1CD741A7-C74D-4B32-A2B5-570AC1CB6A0F}"/>
              </a:ext>
            </a:extLst>
          </p:cNvPr>
          <p:cNvSpPr/>
          <p:nvPr userDrawn="1"/>
        </p:nvSpPr>
        <p:spPr bwMode="auto">
          <a:xfrm>
            <a:off x="616442" y="4394273"/>
            <a:ext cx="3452475" cy="1779235"/>
          </a:xfrm>
          <a:prstGeom prst="roundRect">
            <a:avLst/>
          </a:prstGeom>
          <a:solidFill>
            <a:schemeClr val="bg1"/>
          </a:solidFill>
          <a:ln>
            <a:solidFill>
              <a:srgbClr val="293C47"/>
            </a:solidFill>
          </a:ln>
          <a:effectLst/>
        </p:spPr>
        <p:txBody>
          <a:bodyPr vert="horz" wrap="square" lIns="45720" tIns="45720" rIns="45720" bIns="45720" rtlCol="0" anchor="t">
            <a:noAutofit/>
          </a:bodyPr>
          <a:lstStyle/>
          <a:p>
            <a:pPr lvl="0"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</a:pPr>
            <a:r>
              <a:rPr lang="fr-FR" sz="1400" b="1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Business Value</a:t>
            </a:r>
            <a:r>
              <a:rPr lang="fr-FR" sz="16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</a:pPr>
            <a:r>
              <a:rPr lang="en-US" sz="1200" i="1" u="sng">
                <a:solidFill>
                  <a:srgbClr val="CF7600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Efficiency</a:t>
            </a:r>
            <a:r>
              <a:rPr lang="en-US" sz="1200">
                <a:solidFill>
                  <a:srgbClr val="CF7600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 – </a:t>
            </a: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unwarranted instantiations would consume memory without adding any functional value.</a:t>
            </a:r>
          </a:p>
          <a:p>
            <a:pPr lvl="0"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</a:pPr>
            <a:r>
              <a:rPr lang="en-US" sz="1200" i="1" u="sng">
                <a:solidFill>
                  <a:srgbClr val="CF7600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Changeability</a:t>
            </a:r>
            <a:r>
              <a:rPr lang="en-US" sz="1200">
                <a:solidFill>
                  <a:srgbClr val="CF7600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 – </a:t>
            </a: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unclear boundaries or conventions can hinder reuse of utility classes. 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60297C8-7C8B-4DE0-A115-BE13FCF20343}"/>
              </a:ext>
            </a:extLst>
          </p:cNvPr>
          <p:cNvSpPr/>
          <p:nvPr userDrawn="1"/>
        </p:nvSpPr>
        <p:spPr bwMode="auto">
          <a:xfrm flipV="1">
            <a:off x="1036036" y="2174011"/>
            <a:ext cx="508092" cy="127949"/>
          </a:xfrm>
          <a:prstGeom prst="triangle">
            <a:avLst/>
          </a:prstGeom>
          <a:solidFill>
            <a:srgbClr val="293C47"/>
          </a:solidFill>
          <a:ln>
            <a:solidFill>
              <a:srgbClr val="293C47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endParaRPr lang="fr-FR" sz="2200" err="1">
              <a:solidFill>
                <a:schemeClr val="tx2">
                  <a:lumMod val="65000"/>
                  <a:lumOff val="35000"/>
                </a:scheme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B09807F-4CE0-4940-A906-E4B6F1AF5C1E}"/>
              </a:ext>
            </a:extLst>
          </p:cNvPr>
          <p:cNvSpPr/>
          <p:nvPr userDrawn="1"/>
        </p:nvSpPr>
        <p:spPr bwMode="auto">
          <a:xfrm flipV="1">
            <a:off x="1036036" y="4248195"/>
            <a:ext cx="508092" cy="127949"/>
          </a:xfrm>
          <a:prstGeom prst="triangle">
            <a:avLst/>
          </a:prstGeom>
          <a:solidFill>
            <a:srgbClr val="293C47"/>
          </a:solidFill>
          <a:ln>
            <a:solidFill>
              <a:srgbClr val="293C47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endParaRPr lang="fr-FR" sz="2200" err="1">
              <a:solidFill>
                <a:schemeClr val="tx2">
                  <a:lumMod val="65000"/>
                  <a:lumOff val="35000"/>
                </a:scheme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DFC41E-BA25-461A-B80C-68CC1BF1D4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8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inding for exec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7692" y="6504941"/>
            <a:ext cx="1351652" cy="3651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000" b="0" i="0">
                <a:solidFill>
                  <a:schemeClr val="bg1"/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fld id="{EEFED013-66E8-448A-B953-99801F82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39693"/>
            <a:ext cx="8756784" cy="874707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4D29999-1D8E-4D8F-931C-60C5188F1501}"/>
              </a:ext>
            </a:extLst>
          </p:cNvPr>
          <p:cNvSpPr/>
          <p:nvPr userDrawn="1"/>
        </p:nvSpPr>
        <p:spPr bwMode="auto">
          <a:xfrm>
            <a:off x="609600" y="1155329"/>
            <a:ext cx="11064077" cy="1016786"/>
          </a:xfrm>
          <a:prstGeom prst="roundRect">
            <a:avLst/>
          </a:prstGeom>
          <a:solidFill>
            <a:schemeClr val="bg1"/>
          </a:solidFill>
          <a:ln>
            <a:solidFill>
              <a:srgbClr val="293C47"/>
            </a:solidFill>
          </a:ln>
          <a:effectLst/>
        </p:spPr>
        <p:txBody>
          <a:bodyPr vert="horz" wrap="square" lIns="45720" tIns="45720" rIns="45720" bIns="4572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fr-FR" sz="1400" b="1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Observation: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In DFE, 7 utility classes do not declare a private constructor. Utility classes are not meant to be instantiated because all the functionalities they provide are accessible without instantiation. A private constructor locks the instantiation mechanism and protects the utility class against misuse.</a:t>
            </a:r>
            <a:endParaRPr lang="fr-FR" sz="1200">
              <a:solidFill>
                <a:srgbClr val="000000">
                  <a:lumMod val="65000"/>
                  <a:lumOff val="35000"/>
                </a:srgb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endParaRPr lang="fr-FR" sz="1800" err="1">
              <a:solidFill>
                <a:schemeClr val="tx2">
                  <a:lumMod val="65000"/>
                  <a:lumOff val="35000"/>
                </a:scheme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356F8FBC-A967-479A-A2C2-6F82B7055647}"/>
              </a:ext>
            </a:extLst>
          </p:cNvPr>
          <p:cNvSpPr/>
          <p:nvPr userDrawn="1"/>
        </p:nvSpPr>
        <p:spPr bwMode="auto">
          <a:xfrm>
            <a:off x="616442" y="2318894"/>
            <a:ext cx="3384058" cy="1928600"/>
          </a:xfrm>
          <a:prstGeom prst="roundRect">
            <a:avLst/>
          </a:prstGeom>
          <a:solidFill>
            <a:schemeClr val="bg1"/>
          </a:solidFill>
          <a:ln>
            <a:solidFill>
              <a:srgbClr val="293C47"/>
            </a:solidFill>
          </a:ln>
          <a:effectLst/>
        </p:spPr>
        <p:txBody>
          <a:bodyPr vert="horz" wrap="square" lIns="45720" tIns="45720" rIns="4572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Business Value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200" b="0" i="1" u="sng" strike="noStrike" kern="1200" cap="none" spc="0" normalizeH="0" baseline="0" noProof="0">
                <a:ln>
                  <a:noFill/>
                </a:ln>
                <a:solidFill>
                  <a:srgbClr val="CF7600"/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F7600"/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unwarranted instantiations would consume memory without adding any functional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200" b="0" i="1" u="sng" strike="noStrike" kern="1200" cap="none" spc="0" normalizeH="0" baseline="0" noProof="0">
                <a:ln>
                  <a:noFill/>
                </a:ln>
                <a:solidFill>
                  <a:srgbClr val="CF7600"/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Changeability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F7600"/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unclear boundaries or conventions can hinder reuse of utility classes. 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1CD741A7-C74D-4B32-A2B5-570AC1CB6A0F}"/>
              </a:ext>
            </a:extLst>
          </p:cNvPr>
          <p:cNvSpPr/>
          <p:nvPr userDrawn="1"/>
        </p:nvSpPr>
        <p:spPr bwMode="auto">
          <a:xfrm>
            <a:off x="616442" y="4394273"/>
            <a:ext cx="3452475" cy="1779235"/>
          </a:xfrm>
          <a:prstGeom prst="roundRect">
            <a:avLst/>
          </a:prstGeom>
          <a:solidFill>
            <a:schemeClr val="bg1"/>
          </a:solidFill>
          <a:ln>
            <a:solidFill>
              <a:srgbClr val="293C47"/>
            </a:solidFill>
          </a:ln>
          <a:effectLst/>
        </p:spPr>
        <p:txBody>
          <a:bodyPr vert="horz" wrap="square" lIns="45720" tIns="45720" rIns="4572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Recommendation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200" b="0" i="1" u="sng" strike="noStrike" kern="1200" cap="none" spc="0" normalizeH="0" baseline="0" noProof="0">
                <a:ln>
                  <a:noFill/>
                </a:ln>
                <a:solidFill>
                  <a:srgbClr val="CF7600"/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Quick-win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F7600"/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provide a private default constructor for utility classes to ensure that the class can’t be instantiated.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rgbClr val="12223A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chivo" panose="020B0503020202020B04" pitchFamily="34" charset="0"/>
                <a:ea typeface="+mn-ea"/>
                <a:cs typeface="Calibri" panose="020F0502020204030204" pitchFamily="34" charset="0"/>
              </a:rPr>
              <a:t>The scope is small, with only 7 violations, so the time estimate is very low.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60297C8-7C8B-4DE0-A115-BE13FCF20343}"/>
              </a:ext>
            </a:extLst>
          </p:cNvPr>
          <p:cNvSpPr/>
          <p:nvPr userDrawn="1"/>
        </p:nvSpPr>
        <p:spPr bwMode="auto">
          <a:xfrm flipV="1">
            <a:off x="1036036" y="2174011"/>
            <a:ext cx="508092" cy="127949"/>
          </a:xfrm>
          <a:prstGeom prst="triangle">
            <a:avLst/>
          </a:prstGeom>
          <a:solidFill>
            <a:srgbClr val="293C47"/>
          </a:solidFill>
          <a:ln>
            <a:solidFill>
              <a:srgbClr val="293C47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endParaRPr lang="fr-FR" sz="2200" err="1">
              <a:solidFill>
                <a:schemeClr val="tx2">
                  <a:lumMod val="65000"/>
                  <a:lumOff val="35000"/>
                </a:scheme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B09807F-4CE0-4940-A906-E4B6F1AF5C1E}"/>
              </a:ext>
            </a:extLst>
          </p:cNvPr>
          <p:cNvSpPr/>
          <p:nvPr userDrawn="1"/>
        </p:nvSpPr>
        <p:spPr bwMode="auto">
          <a:xfrm flipV="1">
            <a:off x="1036036" y="4248195"/>
            <a:ext cx="508092" cy="127949"/>
          </a:xfrm>
          <a:prstGeom prst="triangle">
            <a:avLst/>
          </a:prstGeom>
          <a:solidFill>
            <a:srgbClr val="293C47"/>
          </a:solidFill>
          <a:ln>
            <a:solidFill>
              <a:srgbClr val="293C47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endParaRPr lang="fr-FR" sz="2200" err="1">
              <a:solidFill>
                <a:schemeClr val="tx2">
                  <a:lumMod val="65000"/>
                  <a:lumOff val="35000"/>
                </a:schemeClr>
              </a:solidFill>
              <a:latin typeface="Archivo" panose="020B0503020202020B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02A104-3AD8-44C2-90E1-4134226806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"/>
            <a:ext cx="12192000" cy="53949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468757"/>
            <a:ext cx="2743200" cy="365125"/>
          </a:xfrm>
        </p:spPr>
        <p:txBody>
          <a:bodyPr/>
          <a:lstStyle/>
          <a:p>
            <a:fld id="{82A741BF-3B2B-D247-8C55-2CB6AFEF6F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749"/>
            <a:ext cx="12192000" cy="5396459"/>
          </a:xfrm>
          <a:prstGeom prst="rect">
            <a:avLst/>
          </a:prstGeom>
          <a:solidFill>
            <a:srgbClr val="008FF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6506" y="657227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1">
                <a:solidFill>
                  <a:schemeClr val="bg1">
                    <a:lumMod val="50000"/>
                  </a:schemeClr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792" y="333532"/>
            <a:ext cx="2003608" cy="247337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316164"/>
            <a:ext cx="10972800" cy="65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chivo" panose="020B0503020202020B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977902"/>
            <a:ext cx="10972800" cy="651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rchivo" panose="020B0503020202020B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514975"/>
            <a:ext cx="3810000" cy="95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aseline="0"/>
            </a:lvl1pPr>
          </a:lstStyle>
          <a:p>
            <a:pPr lvl="0"/>
            <a:r>
              <a:rPr lang="en-US"/>
              <a:t>John Doe</a:t>
            </a:r>
          </a:p>
          <a:p>
            <a:pPr lvl="0"/>
            <a:r>
              <a:rPr lang="en-US"/>
              <a:t>January 2016</a:t>
            </a:r>
          </a:p>
          <a:p>
            <a:pPr lvl="0"/>
            <a:r>
              <a:rPr lang="en-US"/>
              <a:t>Presentation for XXXX</a:t>
            </a:r>
          </a:p>
        </p:txBody>
      </p:sp>
    </p:spTree>
    <p:extLst>
      <p:ext uri="{BB962C8B-B14F-4D97-AF65-F5344CB8AC3E}">
        <p14:creationId xmlns:p14="http://schemas.microsoft.com/office/powerpoint/2010/main" val="364312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97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12192000" cy="1180130"/>
          </a:xfrm>
          <a:prstGeom prst="rect">
            <a:avLst/>
          </a:prstGeom>
          <a:solidFill>
            <a:srgbClr val="C7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060" y="6485920"/>
            <a:ext cx="662940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4306" y="1657356"/>
            <a:ext cx="1093967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Archivo" panose="020B0503020202020B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rchivo" panose="020B0503020202020B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Archivo" panose="020B0503020202020B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Archivo" panose="020B0503020202020B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08" y="335082"/>
            <a:ext cx="9306723" cy="518359"/>
          </a:xfrm>
        </p:spPr>
        <p:txBody>
          <a:bodyPr anchor="ctr" anchorCtr="0"/>
          <a:lstStyle>
            <a:lvl1pPr>
              <a:defRPr sz="2800" b="0">
                <a:solidFill>
                  <a:schemeClr val="tx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77EA0CC-A174-0E02-7C1C-2DEB118C5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477" y="395630"/>
            <a:ext cx="1924678" cy="3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3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381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17" y="2314116"/>
            <a:ext cx="8876633" cy="130232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rgbClr val="FFC60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0317" y="4781550"/>
            <a:ext cx="9041734" cy="1625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3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0" y="92075"/>
            <a:ext cx="2125306" cy="432854"/>
          </a:xfrm>
          <a:prstGeom prst="rect">
            <a:avLst/>
          </a:prstGeom>
        </p:spPr>
      </p:pic>
      <p:pic>
        <p:nvPicPr>
          <p:cNvPr id="14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099" y="171001"/>
            <a:ext cx="2249101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9442FA-2F80-4DC9-9F85-569C6A878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84776"/>
            <a:ext cx="12192000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83BBA5-919E-4F1F-9393-FEA119F82634}"/>
              </a:ext>
            </a:extLst>
          </p:cNvPr>
          <p:cNvSpPr/>
          <p:nvPr userDrawn="1"/>
        </p:nvSpPr>
        <p:spPr>
          <a:xfrm flipV="1">
            <a:off x="0" y="6484776"/>
            <a:ext cx="12192000" cy="405452"/>
          </a:xfrm>
          <a:prstGeom prst="rect">
            <a:avLst/>
          </a:prstGeom>
          <a:solidFill>
            <a:srgbClr val="293C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0"/>
            <a:ext cx="12192000" cy="914400"/>
          </a:xfrm>
          <a:prstGeom prst="rect">
            <a:avLst/>
          </a:prstGeom>
          <a:solidFill>
            <a:srgbClr val="2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chivo" panose="020B0503020202020B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7692" y="6504941"/>
            <a:ext cx="1351652" cy="3651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000" b="0" i="0">
                <a:solidFill>
                  <a:schemeClr val="bg1"/>
                </a:solidFill>
                <a:latin typeface="Archivo" panose="020B0503020202020B04" pitchFamily="34" charset="0"/>
                <a:ea typeface="Arial" charset="0"/>
                <a:cs typeface="Calibri" panose="020F0502020204030204" pitchFamily="34" charset="0"/>
              </a:rPr>
              <a:t>CAST Confidential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32" y="6504940"/>
            <a:ext cx="66294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fld id="{EEFED013-66E8-448A-B953-99801F82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B6A0-42F7-4032-9B15-8C3F848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39693"/>
            <a:ext cx="8756784" cy="874707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111D9-B349-4B82-9966-46C3F0A6F8C6}"/>
              </a:ext>
            </a:extLst>
          </p:cNvPr>
          <p:cNvSpPr txBox="1"/>
          <p:nvPr userDrawn="1"/>
        </p:nvSpPr>
        <p:spPr>
          <a:xfrm>
            <a:off x="7414260" y="6540764"/>
            <a:ext cx="4191000" cy="2934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1200" cap="all" baseline="0">
                <a:solidFill>
                  <a:schemeClr val="bg1"/>
                </a:solidFill>
                <a:latin typeface="Archivo" panose="020B0503020202020B04" pitchFamily="34" charset="0"/>
                <a:cs typeface="Calibri" panose="020F0502020204030204" pitchFamily="34" charset="0"/>
              </a:rPr>
              <a:t>Software Intelligence for Digital Leaders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A8D8AC-50FB-487B-BEDA-2418E1CC7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349" y="325247"/>
            <a:ext cx="2036627" cy="3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2520">
          <p15:clr>
            <a:srgbClr val="FBAE40"/>
          </p15:clr>
        </p15:guide>
        <p15:guide id="5" pos="2784">
          <p15:clr>
            <a:srgbClr val="FBAE40"/>
          </p15:clr>
        </p15:guide>
        <p15:guide id="6" pos="4896">
          <p15:clr>
            <a:srgbClr val="FBAE40"/>
          </p15:clr>
        </p15:guide>
        <p15:guide id="7" pos="5160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288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pos="9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"/>
            <a:ext cx="1219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32"/>
            <a:ext cx="10972800" cy="639762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46250"/>
            <a:ext cx="10871200" cy="4660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34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601"/>
            <a:ext cx="12192000" cy="13023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chivo" panose="020B0503020202020B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10972800" cy="1302325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207491"/>
            <a:ext cx="10871200" cy="391867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0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5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15.sv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07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chivo" panose="020B0503020202020B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58982"/>
            <a:ext cx="10972800" cy="902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242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0" y="92075"/>
            <a:ext cx="2125306" cy="4328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099" y="171001"/>
            <a:ext cx="2249101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7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chivo" panose="020B0503020202020B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07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chivo" panose="020B0503020202020B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58982"/>
            <a:ext cx="10972800" cy="902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242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1" y="92075"/>
            <a:ext cx="2133785" cy="4328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099" y="171001"/>
            <a:ext cx="2249101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chivo" panose="020B0503020202020B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2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07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chivo" panose="020B0503020202020B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58982"/>
            <a:ext cx="10972800" cy="902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242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099" y="171001"/>
            <a:ext cx="2249101" cy="265941"/>
          </a:xfrm>
          <a:prstGeom prst="rect">
            <a:avLst/>
          </a:prstGeom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DB2DE8B3-6C59-4E90-85A9-3A59BCFFF1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0" y="92075"/>
            <a:ext cx="21253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chivo" panose="020B0503020202020B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chivo" panose="020B0503020202020B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BE7B-578E-D159-39B0-3E3C0640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91" y="1510301"/>
            <a:ext cx="10746769" cy="4666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36013-A1F1-F4AF-24DE-8CA5805BA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191" y="6356350"/>
            <a:ext cx="2862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chivo" pitchFamily="2" charset="0"/>
                <a:cs typeface="Archivo" pitchFamily="2" charset="0"/>
              </a:defRPr>
            </a:lvl1pPr>
          </a:lstStyle>
          <a:p>
            <a:fld id="{B590C078-9131-4E49-8A0D-400FEE8377B5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3F0D-8715-99C1-E53C-25D6F9BDE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52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chivo" pitchFamily="2" charset="0"/>
                <a:cs typeface="Archivo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A237-833E-7749-4B13-3FF96DE29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55360" cy="352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chivo" pitchFamily="2" charset="0"/>
                <a:cs typeface="Archivo" pitchFamily="2" charset="0"/>
              </a:defRPr>
            </a:lvl1pPr>
          </a:lstStyle>
          <a:p>
            <a:fld id="{82A741BF-3B2B-D247-8C55-2CB6AFEF6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01F9C-2570-84AF-8FBC-52AF868B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87676"/>
            <a:ext cx="1152760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87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800" r:id="rId13"/>
    <p:sldLayoutId id="2147483801" r:id="rId14"/>
    <p:sldLayoutId id="2147483802" r:id="rId15"/>
    <p:sldLayoutId id="2147483803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20" r:id="rId23"/>
    <p:sldLayoutId id="2147483723" r:id="rId24"/>
    <p:sldLayoutId id="21474837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2F4A"/>
          </a:solidFill>
          <a:latin typeface="Gotham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rgbClr val="002F4A"/>
          </a:solidFill>
          <a:latin typeface="Archivo" pitchFamily="2" charset="0"/>
          <a:ea typeface="+mn-ea"/>
          <a:cs typeface="Archivo" pitchFamily="2" charset="0"/>
        </a:defRPr>
      </a:lvl1pPr>
      <a:lvl2pPr marL="574675" indent="-349250" algn="l" defTabSz="914400" rtl="0" eaLnBrk="1" latinLnBrk="0" hangingPunct="1">
        <a:lnSpc>
          <a:spcPct val="90000"/>
        </a:lnSpc>
        <a:spcBef>
          <a:spcPts val="900"/>
        </a:spcBef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2000" kern="1200">
          <a:solidFill>
            <a:srgbClr val="002F4A"/>
          </a:solidFill>
          <a:latin typeface="Archivo" pitchFamily="2" charset="0"/>
          <a:ea typeface="+mn-ea"/>
          <a:cs typeface="Archivo" pitchFamily="2" charset="0"/>
        </a:defRPr>
      </a:lvl2pPr>
      <a:lvl3pPr marL="801688" indent="-2270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chivo" pitchFamily="2" charset="0"/>
          <a:ea typeface="+mn-ea"/>
          <a:cs typeface="Archivo" pitchFamily="2" charset="0"/>
        </a:defRPr>
      </a:lvl3pPr>
      <a:lvl4pPr marL="1027113" indent="-225425" algn="l" defTabSz="914400" rtl="0" eaLnBrk="1" latinLnBrk="0" hangingPunct="1">
        <a:lnSpc>
          <a:spcPct val="90000"/>
        </a:lnSpc>
        <a:spcBef>
          <a:spcPts val="600"/>
        </a:spcBef>
        <a:buFont typeface="Archivo" pitchFamily="2" charset="0"/>
        <a:buChar char="-"/>
        <a:defRPr sz="1600" kern="1200">
          <a:solidFill>
            <a:schemeClr val="bg2">
              <a:lumMod val="25000"/>
            </a:schemeClr>
          </a:solidFill>
          <a:latin typeface="Archivo" pitchFamily="2" charset="0"/>
          <a:ea typeface="+mn-ea"/>
          <a:cs typeface="Archivo" pitchFamily="2" charset="0"/>
        </a:defRPr>
      </a:lvl4pPr>
      <a:lvl5pPr marL="1254125" indent="-2270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chivo" pitchFamily="2" charset="0"/>
          <a:ea typeface="+mn-ea"/>
          <a:cs typeface="Archivo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3895-B169-B02A-6B62-51D9EFFC6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5600"/>
              <a:t>CAST Highlight</a:t>
            </a:r>
            <a:br>
              <a:rPr lang="en-US" sz="5400"/>
            </a:br>
            <a:r>
              <a:rPr lang="en-US">
                <a:solidFill>
                  <a:srgbClr val="38BAF4"/>
                </a:solidFill>
              </a:rPr>
              <a:t>CO</a:t>
            </a:r>
            <a:r>
              <a:rPr lang="en-US" baseline="-25000">
                <a:solidFill>
                  <a:srgbClr val="38BAF4"/>
                </a:solidFill>
              </a:rPr>
              <a:t>2</a:t>
            </a:r>
            <a:r>
              <a:rPr lang="en-US">
                <a:solidFill>
                  <a:srgbClr val="38BAF4"/>
                </a:solidFill>
              </a:rPr>
              <a:t> Emission Estimator (beta)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5E61E-E201-1693-4DA0-81779D774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F15DE-752C-122A-6C57-115FE53D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571" y="1133433"/>
            <a:ext cx="4776656" cy="268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36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6703-1DD3-923B-3670-DAB3847F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Constraints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7F881-C3C0-D185-B99A-21DE0AC2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</a:t>
            </a:r>
            <a:r>
              <a:rPr lang="en-US" baseline="-25000" dirty="0"/>
              <a:t>2</a:t>
            </a:r>
            <a:r>
              <a:rPr lang="en-US" dirty="0"/>
              <a:t> Emissions Estimator is released in beta form due to the following constraints and limitations (to name a few):</a:t>
            </a:r>
          </a:p>
          <a:p>
            <a:pPr lvl="1"/>
            <a:r>
              <a:rPr lang="en-US" dirty="0"/>
              <a:t>The formula is based on a single application study and one round of remediation</a:t>
            </a:r>
          </a:p>
          <a:p>
            <a:pPr lvl="1"/>
            <a:r>
              <a:rPr lang="en-US" dirty="0"/>
              <a:t>All green deficiencies are weighted equally in terms of potential reduction impact</a:t>
            </a:r>
          </a:p>
          <a:p>
            <a:pPr lvl="1"/>
            <a:r>
              <a:rPr lang="en-US" dirty="0"/>
              <a:t>The default values for parameters such as server choices, region, etc. could be quite different than a given organization’s specific situation, so users will need to know their corresponding values for more accurate estimates</a:t>
            </a:r>
          </a:p>
          <a:p>
            <a:pPr lvl="1"/>
            <a:r>
              <a:rPr lang="en-US" b="1" i="1" dirty="0"/>
              <a:t>The potential reduction in CO</a:t>
            </a:r>
            <a:r>
              <a:rPr lang="en-US" b="1" i="1" baseline="-25000" dirty="0"/>
              <a:t>2</a:t>
            </a:r>
            <a:r>
              <a:rPr lang="en-US" b="1" i="1" dirty="0"/>
              <a:t> emissions and energy is only realized if the newly available resources are used for some other operation or productivity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8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05F7-DACF-62A7-F704-E5C4D732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964A-29CC-F3DA-3205-4ADED0802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Gather feedback from clients and partners during the beta release to enhance the product capability</a:t>
            </a:r>
          </a:p>
          <a:p>
            <a:endParaRPr lang="en-US"/>
          </a:p>
          <a:p>
            <a:r>
              <a:rPr lang="en-US"/>
              <a:t>Work with partners and clients to perform additional studies for refining the formula parameters</a:t>
            </a:r>
          </a:p>
          <a:p>
            <a:endParaRPr lang="en-US"/>
          </a:p>
          <a:p>
            <a:r>
              <a:rPr lang="en-US"/>
              <a:t>Develop real-world case studies that can be shared publicly</a:t>
            </a:r>
          </a:p>
        </p:txBody>
      </p:sp>
    </p:spTree>
    <p:extLst>
      <p:ext uri="{BB962C8B-B14F-4D97-AF65-F5344CB8AC3E}">
        <p14:creationId xmlns:p14="http://schemas.microsoft.com/office/powerpoint/2010/main" val="38669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145C-5A6D-26CF-B2C9-449ED6E6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1D50-6DA3-2170-F608-A423A25E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  <a:p>
            <a:r>
              <a:rPr lang="en-US"/>
              <a:t>Summary of the CO</a:t>
            </a:r>
            <a:r>
              <a:rPr lang="en-US" baseline="-25000"/>
              <a:t>2</a:t>
            </a:r>
            <a:r>
              <a:rPr lang="en-US"/>
              <a:t> emission reduction study</a:t>
            </a:r>
          </a:p>
          <a:p>
            <a:r>
              <a:rPr lang="en-US"/>
              <a:t>Formula for estimating potential CO</a:t>
            </a:r>
            <a:r>
              <a:rPr lang="en-US" baseline="-25000"/>
              <a:t>2</a:t>
            </a:r>
            <a:r>
              <a:rPr lang="en-US"/>
              <a:t> emission reduction</a:t>
            </a:r>
          </a:p>
          <a:p>
            <a:r>
              <a:rPr lang="en-US"/>
              <a:t>Formula parameters</a:t>
            </a:r>
          </a:p>
          <a:p>
            <a:r>
              <a:rPr lang="en-US"/>
              <a:t>Formula illustration</a:t>
            </a:r>
          </a:p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Emission Estimator product capability</a:t>
            </a:r>
          </a:p>
          <a:p>
            <a:r>
              <a:rPr lang="en-US"/>
              <a:t>Current constraints</a:t>
            </a:r>
          </a:p>
          <a:p>
            <a:r>
              <a:rPr lang="en-US"/>
              <a:t>The path forward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0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EED2-2D45-451B-7892-5BA7F6E1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A364-935F-B849-A0AB-2ACCDF94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CAST Research Labs conducted a study to understand the impact on CO</a:t>
            </a:r>
            <a:r>
              <a:rPr lang="en-US" sz="2000" baseline="-25000" dirty="0"/>
              <a:t>2</a:t>
            </a:r>
            <a:r>
              <a:rPr lang="en-US" sz="2000" dirty="0"/>
              <a:t> emissions and energy consumption when removing green deficiencies automatically detected by CAST Highlight from the code of a custom software application.</a:t>
            </a:r>
          </a:p>
          <a:p>
            <a:endParaRPr lang="en-US" sz="2000" dirty="0"/>
          </a:p>
          <a:p>
            <a:r>
              <a:rPr lang="en-US" sz="2000" dirty="0"/>
              <a:t>The results of the study were used to develop an initial formula for estimating the potential CO</a:t>
            </a:r>
            <a:r>
              <a:rPr lang="en-US" sz="2000" baseline="-25000" dirty="0"/>
              <a:t>2</a:t>
            </a:r>
            <a:r>
              <a:rPr lang="en-US" sz="2000" dirty="0"/>
              <a:t> emissions reduction and build it into CAST Highlight.</a:t>
            </a:r>
          </a:p>
          <a:p>
            <a:endParaRPr lang="en-US" sz="2000" dirty="0"/>
          </a:p>
          <a:p>
            <a:r>
              <a:rPr lang="en-US" sz="2000" dirty="0"/>
              <a:t>The formula is the basis of the new CAST Highlight CO</a:t>
            </a:r>
            <a:r>
              <a:rPr lang="en-US" sz="2000" baseline="-25000" dirty="0"/>
              <a:t>2</a:t>
            </a:r>
            <a:r>
              <a:rPr lang="en-US" sz="2000" dirty="0"/>
              <a:t> Emissions Estimator dashboard that was released in beta in Winter 2024.</a:t>
            </a:r>
          </a:p>
          <a:p>
            <a:endParaRPr lang="en-US" sz="2000" dirty="0"/>
          </a:p>
          <a:p>
            <a:r>
              <a:rPr lang="en-US" sz="2000" dirty="0"/>
              <a:t>This document includes more detail on this new capability, the underlying formula it leverages, and how it was developed.</a:t>
            </a:r>
          </a:p>
        </p:txBody>
      </p:sp>
    </p:spTree>
    <p:extLst>
      <p:ext uri="{BB962C8B-B14F-4D97-AF65-F5344CB8AC3E}">
        <p14:creationId xmlns:p14="http://schemas.microsoft.com/office/powerpoint/2010/main" val="11295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9AA3-8724-01FD-F0AA-B955A273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CO</a:t>
            </a:r>
            <a:r>
              <a:rPr lang="en-US" baseline="-25000"/>
              <a:t>2</a:t>
            </a:r>
            <a:r>
              <a:rPr lang="en-US"/>
              <a:t> Emissions Reduction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C0A0-B8B2-DC0D-BA4D-9E7AC462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CAST Research Labs conducted a study to understand the impact on CO</a:t>
            </a:r>
            <a:r>
              <a:rPr lang="en-US" sz="1800" baseline="-25000"/>
              <a:t>2</a:t>
            </a:r>
            <a:r>
              <a:rPr lang="en-US" sz="1800"/>
              <a:t> emissions and energy consumption when removing green deficiencies from the source code of a custom software application.</a:t>
            </a:r>
          </a:p>
          <a:p>
            <a:r>
              <a:rPr lang="en-US" sz="1800"/>
              <a:t>Here is an abridged summary of the steps in the study: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The application was analyzed by CAST Highlight to identify all green deficiencies.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The application was operated on the cloud and key application functions were executed thousands of times using automated tools.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The execution duration of the functions was measured using available diagnostic tools on the cloud platform to create a baseline.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A selection of ten (10) green deficiencies related to these application functions were then remediated with a more efficient coding method. The remediation process took an estimated four person days of effort.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The execution duration was then measured again for the “greener” version of the application and there was a ~5% improvement in the duration.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These results were used to develop a formula for estimating the potential improvements in </a:t>
            </a:r>
            <a:r>
              <a:rPr lang="en-US" sz="1600"/>
              <a:t>CO</a:t>
            </a:r>
            <a:r>
              <a:rPr lang="en-US" sz="1600" baseline="-25000"/>
              <a:t>2</a:t>
            </a:r>
            <a:r>
              <a:rPr lang="en-US" sz="1400"/>
              <a:t> emissions and energy consumption that could be experienced for any application.</a:t>
            </a:r>
          </a:p>
          <a:p>
            <a:pPr marL="1031875" lvl="1" indent="-457200">
              <a:buFont typeface="+mj-lt"/>
              <a:buAutoNum type="arabicPeriod"/>
            </a:pPr>
            <a:r>
              <a:rPr lang="en-US" sz="1400"/>
              <a:t>The formula was then built into CAST Highlight and released in beta since it is based on a small sample size and will be refined over time when additional results are available.</a:t>
            </a:r>
          </a:p>
          <a:p>
            <a:pPr marL="1031875" lvl="1" indent="-457200">
              <a:buFont typeface="+mj-lt"/>
              <a:buAutoNum type="arabicPeriod"/>
            </a:pPr>
            <a:endParaRPr lang="en-US" sz="1400"/>
          </a:p>
          <a:p>
            <a:pPr marL="1031875" lvl="1" indent="-457200">
              <a:buFont typeface="+mj-lt"/>
              <a:buAutoNum type="arabicPeriod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4896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B226-AA08-15C2-5B27-4CB8D4F3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Formula for estimating potential CO</a:t>
            </a:r>
            <a:r>
              <a:rPr lang="en-US" baseline="-25000"/>
              <a:t>2</a:t>
            </a:r>
            <a:r>
              <a:rPr lang="en-US"/>
              <a:t> emission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80DB9-BCBE-6F6C-909B-FE88393EB4D9}"/>
                  </a:ext>
                </a:extLst>
              </p:cNvPr>
              <p:cNvSpPr txBox="1"/>
              <p:nvPr/>
            </p:nvSpPr>
            <p:spPr>
              <a:xfrm>
                <a:off x="2655096" y="2331079"/>
                <a:ext cx="858012" cy="308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𝑒𝑚𝑖𝑠𝑠𝑖𝑜𝑛</m:t>
                      </m:r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𝑟𝑒𝑑𝑢𝑐𝑡𝑖𝑜𝑛</m:t>
                      </m:r>
                      <m:r>
                        <a:rPr lang="en-US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𝐺𝐷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𝑀𝐿𝑂𝐶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𝑠𝑒𝑟𝑣𝑒𝑟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𝑚𝑎𝑛𝑢𝑓𝑎𝑐𝑡𝑢𝑟𝑖𝑛𝑔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𝑙𝑖𝑓𝑒𝑡𝑖𝑚𝑒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accent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80DB9-BCBE-6F6C-909B-FE88393EB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096" y="2331079"/>
                <a:ext cx="858012" cy="308075"/>
              </a:xfrm>
              <a:prstGeom prst="rect">
                <a:avLst/>
              </a:prstGeom>
              <a:blipFill>
                <a:blip r:embed="rId2"/>
                <a:stretch>
                  <a:fillRect r="-812857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C2F391-A589-40FB-727F-330D62482D24}"/>
              </a:ext>
            </a:extLst>
          </p:cNvPr>
          <p:cNvSpPr txBox="1"/>
          <p:nvPr/>
        </p:nvSpPr>
        <p:spPr>
          <a:xfrm>
            <a:off x="6376194" y="4561957"/>
            <a:ext cx="2241988" cy="379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>
                <a:solidFill>
                  <a:schemeClr val="accent1">
                    <a:lumMod val="85000"/>
                    <a:lumOff val="15000"/>
                  </a:schemeClr>
                </a:solidFill>
              </a:rPr>
              <a:t>Software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2C7C9-E7FB-7D23-590F-EAF3C11C25F7}"/>
              </a:ext>
            </a:extLst>
          </p:cNvPr>
          <p:cNvSpPr txBox="1"/>
          <p:nvPr/>
        </p:nvSpPr>
        <p:spPr>
          <a:xfrm>
            <a:off x="9204583" y="4561957"/>
            <a:ext cx="2241988" cy="379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>
                <a:solidFill>
                  <a:schemeClr val="accent1">
                    <a:lumMod val="85000"/>
                    <a:lumOff val="15000"/>
                  </a:schemeClr>
                </a:solidFill>
              </a:rPr>
              <a:t>Resource footprint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82698-002E-0493-28A1-53B0CADA041B}"/>
              </a:ext>
            </a:extLst>
          </p:cNvPr>
          <p:cNvSpPr txBox="1"/>
          <p:nvPr/>
        </p:nvSpPr>
        <p:spPr>
          <a:xfrm>
            <a:off x="427374" y="4561957"/>
            <a:ext cx="2534030" cy="379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>
                <a:solidFill>
                  <a:schemeClr val="accent1">
                    <a:lumMod val="85000"/>
                    <a:lumOff val="15000"/>
                  </a:schemeClr>
                </a:solidFill>
              </a:rPr>
              <a:t>Number of green deficiencies per MLOC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86041-AF77-8E37-36E5-157227E6D892}"/>
              </a:ext>
            </a:extLst>
          </p:cNvPr>
          <p:cNvSpPr txBox="1"/>
          <p:nvPr/>
        </p:nvSpPr>
        <p:spPr>
          <a:xfrm>
            <a:off x="3547805" y="4561957"/>
            <a:ext cx="2241988" cy="379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>
                <a:solidFill>
                  <a:schemeClr val="accent1">
                    <a:lumMod val="85000"/>
                    <a:lumOff val="15000"/>
                  </a:schemeClr>
                </a:solidFill>
              </a:rPr>
              <a:t>Experimental reduction factor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D28F55-CC67-051E-A3D4-76E4614C5CA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694389" y="2921166"/>
            <a:ext cx="3803900" cy="164079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9F7EF-98CA-E342-96DB-5C6ED9215F4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668799" y="2921166"/>
            <a:ext cx="1706860" cy="164079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DBCCBC-FDC3-D803-0063-1EA33A566F5F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200778" y="2921166"/>
            <a:ext cx="296410" cy="164079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059E65-DECB-2F25-515D-9C7269F2C2D1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189690" y="2921166"/>
            <a:ext cx="1135887" cy="164079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1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E204-8A93-5888-4705-2059D4AC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1F056D-135E-22B9-CB55-866F84879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8891"/>
              </p:ext>
            </p:extLst>
          </p:nvPr>
        </p:nvGraphicFramePr>
        <p:xfrm>
          <a:off x="719138" y="1458913"/>
          <a:ext cx="10747374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9175">
                  <a:extLst>
                    <a:ext uri="{9D8B030D-6E8A-4147-A177-3AD203B41FA5}">
                      <a16:colId xmlns:a16="http://schemas.microsoft.com/office/drawing/2014/main" val="3657312712"/>
                    </a:ext>
                  </a:extLst>
                </a:gridCol>
                <a:gridCol w="5975741">
                  <a:extLst>
                    <a:ext uri="{9D8B030D-6E8A-4147-A177-3AD203B41FA5}">
                      <a16:colId xmlns:a16="http://schemas.microsoft.com/office/drawing/2014/main" val="3001524818"/>
                    </a:ext>
                  </a:extLst>
                </a:gridCol>
                <a:gridCol w="3582458">
                  <a:extLst>
                    <a:ext uri="{9D8B030D-6E8A-4147-A177-3AD203B41FA5}">
                      <a16:colId xmlns:a16="http://schemas.microsoft.com/office/drawing/2014/main" val="3732478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0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GD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Number of green deficiencies detected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Automatically calculated by CAST Highlight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8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MLOC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Millions of lines of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Automatically calculated by CAST Highlight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2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The factor to calculate potential reductions if green deficiencies are fixed as observed in the study conducted by CAST Research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Fixed value: 0.004 %.MLOC/deficiencies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6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pt-BR" sz="14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server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Number of servers that the application utilizes to 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User supplied (default =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/>
                          </a:solidFill>
                          <a:latin typeface="+mn-lt"/>
                        </a:rPr>
                        <a:t>ts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The time sharing or percent utilization of the server resource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User supplied (default = 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70841"/>
                  </a:ext>
                </a:extLst>
              </a:tr>
              <a:tr h="384685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manufacturing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The CO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+mn-lt"/>
                        </a:rPr>
                        <a:t>2eq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 emissions during manufacturing of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User supplied (default = 320 kgCO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latin typeface="+mn-lt"/>
                        </a:rPr>
                        <a:t>2eq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latin typeface="+mn-lt"/>
                        </a:rPr>
                        <a:t> for a DELL PowerEdge R640)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5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The expected lifetime of the servers in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User supplied (default =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The annual energy demand for each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User supplied (default = </a:t>
                      </a:r>
                      <a:r>
                        <a:rPr lang="en-US" sz="1400"/>
                        <a:t>1670 kWh/year 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latin typeface="+mn-lt"/>
                        </a:rPr>
                        <a:t>for a DELL PowerEdge R640)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The carbon intensity of the environment where the application is 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User supplied (default = </a:t>
                      </a:r>
                      <a:r>
                        <a:rPr lang="en-US" sz="1400" dirty="0"/>
                        <a:t>0</a:t>
                      </a:r>
                      <a:r>
                        <a:rPr lang="en-US" sz="1400" dirty="0">
                          <a:solidFill>
                            <a:srgbClr val="121F3C"/>
                          </a:solidFill>
                          <a:latin typeface="HelveticaNeue"/>
                        </a:rPr>
                        <a:t>.336 kgCO</a:t>
                      </a:r>
                      <a:r>
                        <a:rPr lang="en-US" sz="1400" baseline="-25000" dirty="0">
                          <a:solidFill>
                            <a:srgbClr val="121F3C"/>
                          </a:solidFill>
                          <a:latin typeface="HelveticaNeue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121F3C"/>
                          </a:solidFill>
                          <a:latin typeface="HelveticaNeue"/>
                        </a:rPr>
                        <a:t>/kWh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for North America)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82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8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A7C4-83F1-36DE-1320-3601F9E3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5916-262F-30A8-65B7-0ACC0D8E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Using results from the CAST study with the following parameters: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282.42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kLOC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=&gt; 0.28242 MLOC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1600" baseline="-25000" dirty="0" err="1">
                <a:solidFill>
                  <a:schemeClr val="tx1"/>
                </a:solidFill>
                <a:latin typeface="+mn-lt"/>
              </a:rPr>
              <a:t>GD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: 1676 green deficiencies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CI: 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+mn-lt"/>
              </a:rPr>
              <a:t>0.336 kgCO</a:t>
            </a:r>
            <a:r>
              <a:rPr lang="pt-BR" sz="1600" b="0" i="0" baseline="-25000" dirty="0">
                <a:solidFill>
                  <a:schemeClr val="tx1"/>
                </a:solidFill>
                <a:effectLst/>
                <a:latin typeface="+mn-lt"/>
              </a:rPr>
              <a:t>2eq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+mn-lt"/>
              </a:rPr>
              <a:t> per server per year in North America region</a:t>
            </a:r>
          </a:p>
          <a:p>
            <a:pPr lvl="1"/>
            <a:r>
              <a:rPr lang="pt-BR" sz="1600" dirty="0">
                <a:solidFill>
                  <a:schemeClr val="tx1"/>
                </a:solidFill>
                <a:latin typeface="+mn-lt"/>
              </a:rPr>
              <a:t>ed: 1670 kWh per year</a:t>
            </a:r>
          </a:p>
          <a:p>
            <a:pPr lvl="1"/>
            <a:r>
              <a:rPr lang="pt-BR" sz="1600" b="0" i="0" dirty="0">
                <a:solidFill>
                  <a:schemeClr val="tx1"/>
                </a:solidFill>
                <a:effectLst/>
                <a:latin typeface="+mn-lt"/>
              </a:rPr>
              <a:t>e</a:t>
            </a:r>
            <a:r>
              <a:rPr lang="pt-BR" sz="1600" b="0" i="0" baseline="-25000" dirty="0">
                <a:solidFill>
                  <a:schemeClr val="tx1"/>
                </a:solidFill>
                <a:effectLst/>
                <a:latin typeface="+mn-lt"/>
              </a:rPr>
              <a:t>manufacturing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+mn-lt"/>
              </a:rPr>
              <a:t>: 320 kgCO</a:t>
            </a:r>
            <a:r>
              <a:rPr lang="pt-BR" sz="1600" b="0" i="0" baseline="-25000" dirty="0">
                <a:solidFill>
                  <a:schemeClr val="tx1"/>
                </a:solidFill>
                <a:effectLst/>
                <a:latin typeface="+mn-lt"/>
              </a:rPr>
              <a:t>2eq</a:t>
            </a:r>
            <a:endParaRPr lang="pt-BR" sz="1600" b="0" i="0" dirty="0">
              <a:solidFill>
                <a:schemeClr val="tx1"/>
              </a:solidFill>
              <a:effectLst/>
              <a:latin typeface="+mn-lt"/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  <a:latin typeface="+mn-lt"/>
              </a:rPr>
              <a:t>l: 4 years</a:t>
            </a:r>
            <a:endParaRPr lang="pt-BR" sz="1600" b="0" i="0" dirty="0">
              <a:solidFill>
                <a:schemeClr val="tx1"/>
              </a:solidFill>
              <a:effectLst/>
              <a:latin typeface="+mn-lt"/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  <a:latin typeface="+mn-lt"/>
              </a:rPr>
              <a:t>n</a:t>
            </a:r>
            <a:r>
              <a:rPr lang="pt-BR" sz="1600" baseline="-25000" dirty="0">
                <a:solidFill>
                  <a:schemeClr val="tx1"/>
                </a:solidFill>
                <a:latin typeface="+mn-lt"/>
              </a:rPr>
              <a:t>server</a:t>
            </a:r>
            <a:r>
              <a:rPr lang="pt-BR" sz="1600" dirty="0">
                <a:solidFill>
                  <a:schemeClr val="tx1"/>
                </a:solidFill>
                <a:latin typeface="+mn-lt"/>
              </a:rPr>
              <a:t>:  3 DELL PowerEdge R640 equivalent</a:t>
            </a:r>
          </a:p>
          <a:p>
            <a:pPr lvl="1"/>
            <a:r>
              <a:rPr lang="pt-BR" sz="1600" dirty="0">
                <a:solidFill>
                  <a:schemeClr val="tx1"/>
                </a:solidFill>
                <a:latin typeface="+mn-lt"/>
              </a:rPr>
              <a:t>ts: exclusive use 100%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Calculated results:</a:t>
            </a:r>
          </a:p>
          <a:p>
            <a:pPr lvl="1"/>
            <a:r>
              <a:rPr lang="pt-BR" sz="1400" dirty="0"/>
              <a:t>Potential Emission Reduction: 404</a:t>
            </a:r>
            <a:r>
              <a:rPr lang="pt-BR" sz="1400" b="0" i="0" dirty="0">
                <a:effectLst/>
              </a:rPr>
              <a:t> kgCO</a:t>
            </a:r>
            <a:r>
              <a:rPr lang="pt-BR" sz="1400" b="0" i="0" baseline="-25000" dirty="0">
                <a:effectLst/>
              </a:rPr>
              <a:t>2eq</a:t>
            </a:r>
            <a:r>
              <a:rPr lang="pt-BR" sz="1400" b="0" i="0" dirty="0">
                <a:effectLst/>
              </a:rPr>
              <a:t> per year or 1.1 kgCO</a:t>
            </a:r>
            <a:r>
              <a:rPr lang="pt-BR" sz="1400" b="0" i="0" baseline="-25000" dirty="0">
                <a:effectLst/>
              </a:rPr>
              <a:t>2eq</a:t>
            </a:r>
            <a:r>
              <a:rPr lang="pt-BR" sz="1400" b="0" i="0" dirty="0">
                <a:effectLst/>
              </a:rPr>
              <a:t> per day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74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87E8-D57A-2707-D8ED-FFABF576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formula related to the Green Software Foundation’s SCI?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9B63-2A74-A9C4-041B-E9439D798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CAST utilized the GSF’s Software Carbon Intensity (SCI) formula as a basis for our calculations.</a:t>
            </a:r>
          </a:p>
          <a:p>
            <a:r>
              <a:rPr lang="en-US" sz="1400" dirty="0">
                <a:latin typeface="Archivo"/>
              </a:rPr>
              <a:t>SCI = ( O + M ) / R</a:t>
            </a:r>
            <a:endParaRPr lang="en-US" sz="1400" dirty="0"/>
          </a:p>
          <a:p>
            <a:pPr lvl="1"/>
            <a:r>
              <a:rPr lang="en-US" sz="1200" dirty="0">
                <a:latin typeface="Archivo"/>
              </a:rPr>
              <a:t>O operational emissions</a:t>
            </a:r>
            <a:endParaRPr lang="en-US" sz="1200" dirty="0"/>
          </a:p>
          <a:p>
            <a:pPr lvl="1"/>
            <a:r>
              <a:rPr lang="en-US" sz="1200" dirty="0">
                <a:latin typeface="Archivo"/>
              </a:rPr>
              <a:t>M embodied emissions</a:t>
            </a:r>
          </a:p>
          <a:p>
            <a:pPr lvl="1"/>
            <a:r>
              <a:rPr lang="en-US" sz="1200" dirty="0">
                <a:latin typeface="Archivo"/>
              </a:rPr>
              <a:t>R functional unit</a:t>
            </a:r>
          </a:p>
          <a:p>
            <a:r>
              <a:rPr lang="en-US" sz="1400" dirty="0">
                <a:latin typeface="Archivo"/>
              </a:rPr>
              <a:t>O = ( E x I )</a:t>
            </a:r>
          </a:p>
          <a:p>
            <a:pPr lvl="1"/>
            <a:r>
              <a:rPr lang="en-US" sz="1200" dirty="0">
                <a:latin typeface="Archivo"/>
              </a:rPr>
              <a:t>E</a:t>
            </a:r>
            <a:r>
              <a:rPr lang="en-US" sz="1200" b="1" dirty="0">
                <a:latin typeface="Archivo"/>
              </a:rPr>
              <a:t> </a:t>
            </a:r>
            <a:r>
              <a:rPr lang="en-US" sz="1200" dirty="0">
                <a:latin typeface="Archivo"/>
              </a:rPr>
              <a:t>energy consumed</a:t>
            </a:r>
          </a:p>
          <a:p>
            <a:pPr lvl="1"/>
            <a:r>
              <a:rPr lang="en-US" sz="1200" dirty="0">
                <a:latin typeface="Archivo"/>
              </a:rPr>
              <a:t>I location-based marginal carbon intensity</a:t>
            </a:r>
          </a:p>
          <a:p>
            <a:r>
              <a:rPr lang="en-US" sz="1400" dirty="0">
                <a:latin typeface="Archivo"/>
              </a:rPr>
              <a:t>M = TE x TS x RS</a:t>
            </a:r>
          </a:p>
          <a:p>
            <a:pPr lvl="1"/>
            <a:r>
              <a:rPr lang="en-US" sz="1200" dirty="0">
                <a:latin typeface="Archivo"/>
              </a:rPr>
              <a:t>TE total embodied emissions, across the whole lifecycle of the resource</a:t>
            </a:r>
          </a:p>
          <a:p>
            <a:pPr lvl="1"/>
            <a:r>
              <a:rPr lang="en-US" sz="1200" dirty="0">
                <a:latin typeface="Archivo"/>
              </a:rPr>
              <a:t>TS</a:t>
            </a:r>
            <a:r>
              <a:rPr lang="en-US" sz="1200" b="1" dirty="0">
                <a:latin typeface="Archivo"/>
              </a:rPr>
              <a:t> </a:t>
            </a:r>
            <a:r>
              <a:rPr lang="en-US" sz="1200" dirty="0">
                <a:latin typeface="Archivo"/>
              </a:rPr>
              <a:t>time-share, in case the resource is not allocated to the software 100% of the time</a:t>
            </a:r>
          </a:p>
          <a:p>
            <a:pPr lvl="1"/>
            <a:r>
              <a:rPr lang="en-US" sz="1200" dirty="0">
                <a:latin typeface="Archivo"/>
              </a:rPr>
              <a:t>RS resource-share, in case the resource is shared with other pieces of software</a:t>
            </a:r>
          </a:p>
          <a:p>
            <a:r>
              <a:rPr lang="en-US" sz="1400" dirty="0"/>
              <a:t>R = the entire application in the CAST implementation</a:t>
            </a:r>
          </a:p>
          <a:p>
            <a:endParaRPr lang="en-US" sz="1400" dirty="0"/>
          </a:p>
          <a:p>
            <a:r>
              <a:rPr lang="en-US" sz="1400" dirty="0"/>
              <a:t>Note: the GSF has submitted the Software Carbon Intensity (SCI) formula to ISO with expected approval as a standard in 2024.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761B60-423F-A8AA-8492-92B08A0A5ED6}"/>
              </a:ext>
            </a:extLst>
          </p:cNvPr>
          <p:cNvSpPr/>
          <p:nvPr/>
        </p:nvSpPr>
        <p:spPr>
          <a:xfrm>
            <a:off x="4269340" y="3264453"/>
            <a:ext cx="304800" cy="697945"/>
          </a:xfrm>
          <a:prstGeom prst="rightBrace">
            <a:avLst>
              <a:gd name="adj1" fmla="val 35416"/>
              <a:gd name="adj2" fmla="val 50752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0261E-EBE5-F6A5-00B0-D20E9F3E7F65}"/>
              </a:ext>
            </a:extLst>
          </p:cNvPr>
          <p:cNvSpPr txBox="1"/>
          <p:nvPr/>
        </p:nvSpPr>
        <p:spPr>
          <a:xfrm>
            <a:off x="4574140" y="3459536"/>
            <a:ext cx="6541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O is represented by the </a:t>
            </a:r>
            <a:r>
              <a:rPr lang="pt-BR" sz="1400" dirty="0">
                <a:solidFill>
                  <a:schemeClr val="bg2"/>
                </a:solidFill>
                <a:latin typeface="+mn-lt"/>
              </a:rPr>
              <a:t>n</a:t>
            </a:r>
            <a:r>
              <a:rPr lang="pt-BR" sz="1400" baseline="-25000" dirty="0">
                <a:solidFill>
                  <a:schemeClr val="bg2"/>
                </a:solidFill>
                <a:latin typeface="+mn-lt"/>
              </a:rPr>
              <a:t>server</a:t>
            </a:r>
            <a:r>
              <a:rPr lang="en-US" sz="1400" dirty="0">
                <a:solidFill>
                  <a:schemeClr val="bg2"/>
                </a:solidFill>
              </a:rPr>
              <a:t>, </a:t>
            </a:r>
            <a:r>
              <a:rPr lang="en-US" sz="1400" dirty="0" err="1">
                <a:solidFill>
                  <a:schemeClr val="bg2"/>
                </a:solidFill>
              </a:rPr>
              <a:t>ts</a:t>
            </a:r>
            <a:r>
              <a:rPr lang="en-US" sz="1400" dirty="0">
                <a:solidFill>
                  <a:schemeClr val="bg2"/>
                </a:solidFill>
              </a:rPr>
              <a:t>, ed, CI parameters in CAST’s implementation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CBE3D45-9DF0-E1D7-F78F-21AE83FD89AD}"/>
              </a:ext>
            </a:extLst>
          </p:cNvPr>
          <p:cNvSpPr/>
          <p:nvPr/>
        </p:nvSpPr>
        <p:spPr>
          <a:xfrm>
            <a:off x="7023563" y="4208740"/>
            <a:ext cx="304800" cy="847429"/>
          </a:xfrm>
          <a:prstGeom prst="rightBrace">
            <a:avLst>
              <a:gd name="adj1" fmla="val 35416"/>
              <a:gd name="adj2" fmla="val 50752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0C9B4-6224-FC91-CF00-AB9F6C5DB0DE}"/>
              </a:ext>
            </a:extLst>
          </p:cNvPr>
          <p:cNvSpPr txBox="1"/>
          <p:nvPr/>
        </p:nvSpPr>
        <p:spPr>
          <a:xfrm>
            <a:off x="7328363" y="4370844"/>
            <a:ext cx="442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M is represented by the </a:t>
            </a:r>
            <a:r>
              <a:rPr lang="pt-BR" sz="1400" dirty="0">
                <a:solidFill>
                  <a:schemeClr val="bg2"/>
                </a:solidFill>
                <a:latin typeface="+mn-lt"/>
              </a:rPr>
              <a:t>n</a:t>
            </a:r>
            <a:r>
              <a:rPr lang="pt-BR" sz="1400" baseline="-25000" dirty="0">
                <a:solidFill>
                  <a:schemeClr val="bg2"/>
                </a:solidFill>
                <a:latin typeface="+mn-lt"/>
              </a:rPr>
              <a:t>server</a:t>
            </a:r>
            <a:r>
              <a:rPr lang="en-US" sz="1400" dirty="0">
                <a:solidFill>
                  <a:schemeClr val="bg2"/>
                </a:solidFill>
              </a:rPr>
              <a:t>, </a:t>
            </a:r>
            <a:r>
              <a:rPr lang="en-US" sz="1400" dirty="0" err="1">
                <a:solidFill>
                  <a:schemeClr val="bg2"/>
                </a:solidFill>
              </a:rPr>
              <a:t>ts</a:t>
            </a:r>
            <a:r>
              <a:rPr lang="en-US" sz="1400" dirty="0">
                <a:solidFill>
                  <a:schemeClr val="bg2"/>
                </a:solidFill>
              </a:rPr>
              <a:t>, </a:t>
            </a:r>
            <a:r>
              <a:rPr lang="en-US" sz="1400" dirty="0" err="1">
                <a:solidFill>
                  <a:schemeClr val="bg2"/>
                </a:solidFill>
                <a:latin typeface="+mn-lt"/>
              </a:rPr>
              <a:t>e</a:t>
            </a:r>
            <a:r>
              <a:rPr lang="en-US" sz="1400" baseline="-25000" dirty="0" err="1">
                <a:solidFill>
                  <a:schemeClr val="bg2"/>
                </a:solidFill>
                <a:latin typeface="+mn-lt"/>
              </a:rPr>
              <a:t>manufacturing</a:t>
            </a:r>
            <a:r>
              <a:rPr lang="en-US" sz="1400" dirty="0">
                <a:solidFill>
                  <a:schemeClr val="bg2"/>
                </a:solidFill>
              </a:rPr>
              <a:t>, lifetime parameters in CAST’s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63210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0980-ABFD-CAE6-FB1A-D86AB6E5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Emission Estimator (beta) available within CAST Highlight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0CDE-E22F-C11B-69FC-D5F0C71F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465" y="1547201"/>
            <a:ext cx="4785500" cy="3346151"/>
          </a:xfrm>
        </p:spPr>
        <p:txBody>
          <a:bodyPr/>
          <a:lstStyle/>
          <a:p>
            <a:pPr lvl="1"/>
            <a:r>
              <a:rPr lang="en-US" sz="1800" dirty="0"/>
              <a:t>Get estimates on the potential reduction in CO</a:t>
            </a:r>
            <a:r>
              <a:rPr lang="en-US" sz="1800" baseline="-25000" dirty="0"/>
              <a:t>2</a:t>
            </a:r>
            <a:r>
              <a:rPr lang="en-US" sz="1800" dirty="0"/>
              <a:t> emissions and energy consumption if Green Deficiencies are fixed in applications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Initial beta release in Winter 2024 based on internal CAST study results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Estimate calculations are based on a combination of automatically generated insights and user-configurable parameters such as the number of servers, server utilization, energy demand, and more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BB0EA-0937-84E6-884F-BFD37A73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7" y="1924888"/>
            <a:ext cx="6182139" cy="347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851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AST Theme">
  <a:themeElements>
    <a:clrScheme name="CAST Theme">
      <a:dk1>
        <a:srgbClr val="002F4A"/>
      </a:dk1>
      <a:lt1>
        <a:sysClr val="window" lastClr="FFFFFF"/>
      </a:lt1>
      <a:dk2>
        <a:srgbClr val="1F3F7F"/>
      </a:dk2>
      <a:lt2>
        <a:srgbClr val="38BAF4"/>
      </a:lt2>
      <a:accent1>
        <a:srgbClr val="000000"/>
      </a:accent1>
      <a:accent2>
        <a:srgbClr val="E9ECF3"/>
      </a:accent2>
      <a:accent3>
        <a:srgbClr val="38BAF4"/>
      </a:accent3>
      <a:accent4>
        <a:srgbClr val="1F3F7F"/>
      </a:accent4>
      <a:accent5>
        <a:srgbClr val="002F4A"/>
      </a:accent5>
      <a:accent6>
        <a:srgbClr val="FFB703"/>
      </a:accent6>
      <a:hlink>
        <a:srgbClr val="38BAF4"/>
      </a:hlink>
      <a:folHlink>
        <a:srgbClr val="1F3F7F"/>
      </a:folHlink>
    </a:clrScheme>
    <a:fontScheme name="CAST Fonts">
      <a:majorFont>
        <a:latin typeface="Gotham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>
            <a:solidFill>
              <a:schemeClr val="accent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9450E8407A1429A6A5AACAB43529B" ma:contentTypeVersion="17" ma:contentTypeDescription="Create a new document." ma:contentTypeScope="" ma:versionID="a3e77d89743a62e78fceb37a8bb57d2b">
  <xsd:schema xmlns:xsd="http://www.w3.org/2001/XMLSchema" xmlns:xs="http://www.w3.org/2001/XMLSchema" xmlns:p="http://schemas.microsoft.com/office/2006/metadata/properties" xmlns:ns2="41bb8dfc-0e4f-40cf-bc20-ef4d24fa9cde" xmlns:ns3="7567a9fe-b457-465b-b407-7609377d0f3b" targetNamespace="http://schemas.microsoft.com/office/2006/metadata/properties" ma:root="true" ma:fieldsID="b0118ae18a377935e6a4faaea53081d1" ns2:_="" ns3:_="">
    <xsd:import namespace="41bb8dfc-0e4f-40cf-bc20-ef4d24fa9cde"/>
    <xsd:import namespace="7567a9fe-b457-465b-b407-7609377d0f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b8dfc-0e4f-40cf-bc20-ef4d24fa9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8dd9a7-488f-46e8-8320-0438177484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7a9fe-b457-465b-b407-7609377d0f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34ddc56-65d0-4000-a0ac-39f64b20a3c4}" ma:internalName="TaxCatchAll" ma:showField="CatchAllData" ma:web="7567a9fe-b457-465b-b407-7609377d0f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7a9fe-b457-465b-b407-7609377d0f3b" xsi:nil="true"/>
    <lcf76f155ced4ddcb4097134ff3c332f xmlns="41bb8dfc-0e4f-40cf-bc20-ef4d24fa9c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D40256-8596-4F9A-8FB6-83E05B100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25719-ED64-437A-8157-0EBDF4C77151}"/>
</file>

<file path=customXml/itemProps3.xml><?xml version="1.0" encoding="utf-8"?>
<ds:datastoreItem xmlns:ds="http://schemas.openxmlformats.org/officeDocument/2006/customXml" ds:itemID="{2F6038B1-711E-4B0D-9944-F02BBD6F8DCE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39994e4-5fd9-4521-b1cb-84e2cf87dd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1065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Archivo</vt:lpstr>
      <vt:lpstr>Arial</vt:lpstr>
      <vt:lpstr>Cambria Math</vt:lpstr>
      <vt:lpstr>Corbel</vt:lpstr>
      <vt:lpstr>Gotham</vt:lpstr>
      <vt:lpstr>Gotham Book</vt:lpstr>
      <vt:lpstr>Gotham Light</vt:lpstr>
      <vt:lpstr>HelveticaNeue</vt:lpstr>
      <vt:lpstr>Webdings</vt:lpstr>
      <vt:lpstr>1_Office Theme</vt:lpstr>
      <vt:lpstr>2_Office Theme</vt:lpstr>
      <vt:lpstr>Custom Design</vt:lpstr>
      <vt:lpstr>3_Office Theme</vt:lpstr>
      <vt:lpstr>CAST Theme</vt:lpstr>
      <vt:lpstr>CAST Highlight CO2 Emission Estimator (beta)</vt:lpstr>
      <vt:lpstr>Contents</vt:lpstr>
      <vt:lpstr>Overview</vt:lpstr>
      <vt:lpstr>Summary of CO2 Emissions Reduction Study</vt:lpstr>
      <vt:lpstr>Formula for estimating potential CO2 emission reduction</vt:lpstr>
      <vt:lpstr>Formula Parameters</vt:lpstr>
      <vt:lpstr>Formula Illustration</vt:lpstr>
      <vt:lpstr>How is the formula related to the Green Software Foundation’s SCI?</vt:lpstr>
      <vt:lpstr>CO2 Emission Estimator (beta) available within CAST Highlight</vt:lpstr>
      <vt:lpstr>Current Constraints and Limitations</vt:lpstr>
      <vt:lpstr>The 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Furet</dc:creator>
  <cp:lastModifiedBy>Greg Rivera</cp:lastModifiedBy>
  <cp:revision>1</cp:revision>
  <dcterms:created xsi:type="dcterms:W3CDTF">2016-10-16T15:51:34Z</dcterms:created>
  <dcterms:modified xsi:type="dcterms:W3CDTF">2024-01-23T21:50:08Z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0x0101005AC9450E8407A1429A6A5AACAB43529B</vt:lpwstr>
  </property>
</Properties>
</file>